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91" r:id="rId3"/>
    <p:sldId id="288" r:id="rId4"/>
    <p:sldId id="272" r:id="rId5"/>
    <p:sldId id="273" r:id="rId6"/>
    <p:sldId id="274" r:id="rId7"/>
    <p:sldId id="275" r:id="rId8"/>
    <p:sldId id="276" r:id="rId9"/>
    <p:sldId id="277" r:id="rId10"/>
    <p:sldId id="283" r:id="rId11"/>
    <p:sldId id="285" r:id="rId12"/>
    <p:sldId id="292" r:id="rId13"/>
    <p:sldId id="293" r:id="rId14"/>
    <p:sldId id="294" r:id="rId15"/>
    <p:sldId id="295" r:id="rId16"/>
    <p:sldId id="296" r:id="rId17"/>
    <p:sldId id="29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2" autoAdjust="0"/>
    <p:restoredTop sz="95940" autoAdjust="0"/>
  </p:normalViewPr>
  <p:slideViewPr>
    <p:cSldViewPr snapToGrid="0">
      <p:cViewPr varScale="1">
        <p:scale>
          <a:sx n="49" d="100"/>
          <a:sy n="49" d="100"/>
        </p:scale>
        <p:origin x="7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CB70-ACF9-4298-AFBB-A648F2AE2136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3FDF-A855-4359-939E-480ACD23E4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58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93FDF-A855-4359-939E-480ACD23E45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25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4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4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71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10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3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65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1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3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48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37B2-C113-4DA0-BB5E-1CFC934DCF11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0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21" y="5142583"/>
            <a:ext cx="8051408" cy="11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40602" y="4261273"/>
            <a:ext cx="11646289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/>
              <a:t>Alle drie de vormen zijn goed om prettig te kunnen samenleven, zolang er</a:t>
            </a:r>
          </a:p>
          <a:p>
            <a:r>
              <a:rPr lang="nl-NL" sz="2800" dirty="0"/>
              <a:t>geen sprake is van machtsmisbruik of misleiding.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0" y="953663"/>
            <a:ext cx="10058400" cy="23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6" y="474453"/>
            <a:ext cx="10168822" cy="54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320" y="1044728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544" y="3511483"/>
            <a:ext cx="6933529" cy="1015459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29" y="437147"/>
            <a:ext cx="9408252" cy="59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320" y="1044728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544" y="3511483"/>
            <a:ext cx="6933529" cy="1015459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46375" y="1696284"/>
            <a:ext cx="9163450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1. Wat is volgens jou respect?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8816" y="552332"/>
            <a:ext cx="10120984" cy="6564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>
                <a:solidFill>
                  <a:schemeClr val="bg1"/>
                </a:solidFill>
              </a:rPr>
              <a:t>De vragen van de werkbladen!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6374" y="2737420"/>
            <a:ext cx="9896697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2. Vind jij dat we in een respectvolle wereld leven?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6375" y="4082593"/>
            <a:ext cx="9163450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Respectvol: iemand of iets met respect </a:t>
            </a:r>
            <a:r>
              <a:rPr lang="nl-NL" sz="3200" dirty="0" smtClean="0">
                <a:solidFill>
                  <a:schemeClr val="bg1"/>
                </a:solidFill>
              </a:rPr>
              <a:t>behandelen. </a:t>
            </a:r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3. Wat vind jij respectvol?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6374" y="5481802"/>
            <a:ext cx="10652945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Respectloos: iemand of iets zonder respect </a:t>
            </a:r>
            <a:r>
              <a:rPr lang="nl-NL" sz="3200" dirty="0" smtClean="0">
                <a:solidFill>
                  <a:schemeClr val="bg1"/>
                </a:solidFill>
              </a:rPr>
              <a:t>behandelen.</a:t>
            </a:r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4. Wat vind jij respectloos?</a:t>
            </a:r>
          </a:p>
        </p:txBody>
      </p:sp>
    </p:spTree>
    <p:extLst>
      <p:ext uri="{BB962C8B-B14F-4D97-AF65-F5344CB8AC3E}">
        <p14:creationId xmlns:p14="http://schemas.microsoft.com/office/powerpoint/2010/main" val="7539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320" y="1044728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544" y="3511483"/>
            <a:ext cx="6933529" cy="1015459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6722" y="1681721"/>
            <a:ext cx="11732398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6. Weet jij een voorbeeld van machtsmisbruik bij gedwongen respect?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6722" y="2765805"/>
            <a:ext cx="11368938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7. Weet jij een voorbeeld van aangeleerd respect?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6722" y="4115674"/>
            <a:ext cx="11732398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8. Als er een Nobelprijs van respect zou </a:t>
            </a:r>
            <a:r>
              <a:rPr lang="nl-NL" sz="3200" dirty="0" smtClean="0">
                <a:solidFill>
                  <a:schemeClr val="bg1"/>
                </a:solidFill>
              </a:rPr>
              <a:t>zijn, aan </a:t>
            </a:r>
            <a:r>
              <a:rPr lang="nl-NL" sz="3200" dirty="0">
                <a:solidFill>
                  <a:schemeClr val="bg1"/>
                </a:solidFill>
              </a:rPr>
              <a:t>wie zou je die dan geven en waarom?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6721" y="5500486"/>
            <a:ext cx="11998667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9. Vind jij dat de mensen in de politiek respectvol met elkaar omgaan?</a:t>
            </a:r>
          </a:p>
          <a:p>
            <a:r>
              <a:rPr lang="nl-NL" sz="3200" dirty="0">
                <a:solidFill>
                  <a:schemeClr val="bg1"/>
                </a:solidFill>
              </a:rPr>
              <a:t>Kun je dit met een voorbeeld toelichten?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6722" y="394463"/>
            <a:ext cx="11915278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5. Weet jij een voorbeeld van gedwongen respect?</a:t>
            </a:r>
          </a:p>
        </p:txBody>
      </p:sp>
    </p:spTree>
    <p:extLst>
      <p:ext uri="{BB962C8B-B14F-4D97-AF65-F5344CB8AC3E}">
        <p14:creationId xmlns:p14="http://schemas.microsoft.com/office/powerpoint/2010/main" val="33868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6721" y="1852242"/>
            <a:ext cx="11291301" cy="10036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solidFill>
                  <a:schemeClr val="bg1"/>
                </a:solidFill>
              </a:rPr>
              <a:t>11</a:t>
            </a:r>
            <a:r>
              <a:rPr lang="nl-NL" sz="3200" dirty="0">
                <a:solidFill>
                  <a:schemeClr val="bg1"/>
                </a:solidFill>
              </a:rPr>
              <a:t>. Denk jij dat jij je </a:t>
            </a:r>
            <a:r>
              <a:rPr lang="nl-NL" sz="3200" dirty="0" smtClean="0">
                <a:solidFill>
                  <a:schemeClr val="bg1"/>
                </a:solidFill>
              </a:rPr>
              <a:t>respectvol </a:t>
            </a:r>
            <a:r>
              <a:rPr lang="nl-NL" sz="3200" dirty="0">
                <a:solidFill>
                  <a:schemeClr val="bg1"/>
                </a:solidFill>
              </a:rPr>
              <a:t>gedraagt? Is er iets wat jij respectvoller zou kunnen doen?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6721" y="3602558"/>
            <a:ext cx="11368938" cy="502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12. Gedraag jij je respectvol online?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6721" y="5107700"/>
            <a:ext cx="11773038" cy="568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13. Vind jij dat anderen online respectvol met elkaar omgaan?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6721" y="342704"/>
            <a:ext cx="11915278" cy="888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bg1"/>
                </a:solidFill>
              </a:rPr>
              <a:t>10. Waar zou respectvol met elkaar omgaan, in jouw omgeving, nog </a:t>
            </a:r>
            <a:r>
              <a:rPr lang="nl-NL" sz="3200" dirty="0" smtClean="0">
                <a:solidFill>
                  <a:schemeClr val="bg1"/>
                </a:solidFill>
              </a:rPr>
              <a:t>verbeterd </a:t>
            </a:r>
            <a:r>
              <a:rPr lang="nl-NL" sz="3200" dirty="0">
                <a:solidFill>
                  <a:schemeClr val="bg1"/>
                </a:solidFill>
              </a:rPr>
              <a:t>kunnen worden?</a:t>
            </a:r>
          </a:p>
        </p:txBody>
      </p:sp>
    </p:spTree>
    <p:extLst>
      <p:ext uri="{BB962C8B-B14F-4D97-AF65-F5344CB8AC3E}">
        <p14:creationId xmlns:p14="http://schemas.microsoft.com/office/powerpoint/2010/main" val="9383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320" y="1044728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544" y="3511483"/>
            <a:ext cx="6933529" cy="1015459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3328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44" y="585712"/>
            <a:ext cx="6731480" cy="58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630" y="3604035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Rechtenvrij </a:t>
            </a:r>
            <a:r>
              <a:rPr lang="nl-NL" sz="1400" dirty="0" smtClean="0">
                <a:solidFill>
                  <a:schemeClr val="bg1"/>
                </a:solidFill>
              </a:rPr>
              <a:t>kopiëren geldt </a:t>
            </a:r>
            <a:r>
              <a:rPr lang="nl-NL" sz="1400" dirty="0">
                <a:solidFill>
                  <a:schemeClr val="bg1"/>
                </a:solidFill>
              </a:rPr>
              <a:t>alleen voor leden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</a:t>
            </a:r>
            <a:r>
              <a:rPr lang="nl-NL" sz="1400" dirty="0" smtClean="0">
                <a:solidFill>
                  <a:schemeClr val="bg1"/>
                </a:solidFill>
              </a:rPr>
              <a:t>niet-leden gelden </a:t>
            </a:r>
            <a:r>
              <a:rPr lang="nl-NL" sz="1400" dirty="0">
                <a:solidFill>
                  <a:schemeClr val="bg1"/>
                </a:solidFill>
              </a:rPr>
              <a:t>onze rechten van copyright.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403" y="4501490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Deze rechten </a:t>
            </a:r>
            <a:r>
              <a:rPr lang="nl-NL" sz="1400" dirty="0">
                <a:solidFill>
                  <a:schemeClr val="bg1"/>
                </a:solidFill>
              </a:rPr>
              <a:t>gelden </a:t>
            </a:r>
            <a:r>
              <a:rPr lang="nl-NL" sz="1400" dirty="0" smtClean="0">
                <a:solidFill>
                  <a:schemeClr val="bg1"/>
                </a:solidFill>
              </a:rPr>
              <a:t>voor alle </a:t>
            </a:r>
            <a:r>
              <a:rPr lang="nl-NL" sz="1400" dirty="0">
                <a:solidFill>
                  <a:schemeClr val="bg1"/>
                </a:solidFill>
              </a:rPr>
              <a:t>aangeschafte producten van DMS </a:t>
            </a:r>
            <a:r>
              <a:rPr lang="nl-NL" sz="1400" dirty="0" smtClean="0">
                <a:solidFill>
                  <a:schemeClr val="bg1"/>
                </a:solidFill>
              </a:rPr>
              <a:t>educatief.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Lesboekjes - downloads -</a:t>
            </a:r>
            <a:r>
              <a:rPr lang="nl-NL" sz="1400" dirty="0" smtClean="0">
                <a:solidFill>
                  <a:schemeClr val="bg1"/>
                </a:solidFill>
              </a:rPr>
              <a:t> PowerPoint - </a:t>
            </a:r>
            <a:r>
              <a:rPr lang="nl-NL" sz="1400" dirty="0">
                <a:solidFill>
                  <a:schemeClr val="bg1"/>
                </a:solidFill>
              </a:rPr>
              <a:t>etc.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379" y="4932801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Copyright voor leden geeft u als school de mogelijkheid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delen of complete lessen (methode) te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voor al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leerlingen.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mag dan rechtenvrij gebruikmaken van al het werk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heeft dan ook de mogelijkheid </a:t>
            </a:r>
            <a:r>
              <a:rPr lang="nl-NL" sz="1400" dirty="0" smtClean="0">
                <a:solidFill>
                  <a:schemeClr val="bg1"/>
                </a:solidFill>
              </a:rPr>
              <a:t>om PowerPoint-lessen </a:t>
            </a:r>
            <a:r>
              <a:rPr lang="nl-NL" sz="1400" dirty="0">
                <a:solidFill>
                  <a:schemeClr val="bg1"/>
                </a:solidFill>
              </a:rPr>
              <a:t>aan te passen of te </a:t>
            </a:r>
            <a:r>
              <a:rPr lang="nl-NL" sz="1400" dirty="0" smtClean="0">
                <a:solidFill>
                  <a:schemeClr val="bg1"/>
                </a:solidFill>
              </a:rPr>
              <a:t>combineren, </a:t>
            </a:r>
            <a:br>
              <a:rPr lang="nl-NL" sz="1400" dirty="0" smtClean="0">
                <a:solidFill>
                  <a:schemeClr val="bg1"/>
                </a:solidFill>
              </a:rPr>
            </a:br>
            <a:r>
              <a:rPr lang="nl-NL" sz="1400" dirty="0" smtClean="0">
                <a:solidFill>
                  <a:schemeClr val="bg1"/>
                </a:solidFill>
              </a:rPr>
              <a:t>zodat deze geschikt zijn voor uw eigen groep of hun niveau.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Bent u onzeker </a:t>
            </a:r>
            <a:r>
              <a:rPr lang="nl-NL" sz="1400" dirty="0">
                <a:solidFill>
                  <a:schemeClr val="bg1"/>
                </a:solidFill>
              </a:rPr>
              <a:t>of u iets mag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of </a:t>
            </a:r>
            <a:r>
              <a:rPr lang="nl-NL" sz="1400" dirty="0" smtClean="0">
                <a:solidFill>
                  <a:schemeClr val="bg1"/>
                </a:solidFill>
              </a:rPr>
              <a:t>weet u niet zeker of uw </a:t>
            </a:r>
            <a:r>
              <a:rPr lang="nl-NL" sz="1400" dirty="0">
                <a:solidFill>
                  <a:schemeClr val="bg1"/>
                </a:solidFill>
              </a:rPr>
              <a:t>school lid </a:t>
            </a:r>
            <a:r>
              <a:rPr lang="nl-NL" sz="1400" dirty="0" smtClean="0">
                <a:solidFill>
                  <a:schemeClr val="bg1"/>
                </a:solidFill>
              </a:rPr>
              <a:t>is? Neem dan gerust </a:t>
            </a:r>
            <a:r>
              <a:rPr lang="nl-NL" sz="1400" dirty="0">
                <a:solidFill>
                  <a:schemeClr val="bg1"/>
                </a:solidFill>
              </a:rPr>
              <a:t>contact met ons op.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goede doelen zijn wij vaak bereid u de </a:t>
            </a:r>
            <a:r>
              <a:rPr lang="nl-NL" sz="1400" dirty="0" smtClean="0">
                <a:solidFill>
                  <a:schemeClr val="bg1"/>
                </a:solidFill>
              </a:rPr>
              <a:t>rechten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verlenen. U </a:t>
            </a:r>
            <a:r>
              <a:rPr lang="nl-NL" sz="1400" dirty="0">
                <a:solidFill>
                  <a:schemeClr val="bg1"/>
                </a:solidFill>
              </a:rPr>
              <a:t>hoeft dit alleen maar netjes van </a:t>
            </a:r>
            <a:r>
              <a:rPr lang="nl-NL" sz="1400" dirty="0" smtClean="0">
                <a:solidFill>
                  <a:schemeClr val="bg1"/>
                </a:solidFill>
              </a:rPr>
              <a:t>tevoren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vragen.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0" y="2717319"/>
            <a:ext cx="2314089" cy="2819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651" y="3013933"/>
            <a:ext cx="1102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Verzeker </a:t>
            </a:r>
            <a:r>
              <a:rPr lang="nl-NL" sz="1400" dirty="0">
                <a:solidFill>
                  <a:schemeClr val="bg1"/>
                </a:solidFill>
              </a:rPr>
              <a:t>u er eerst van dat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school lid is van DMS </a:t>
            </a:r>
            <a:r>
              <a:rPr lang="nl-NL" sz="1400" dirty="0" smtClean="0">
                <a:solidFill>
                  <a:schemeClr val="bg1"/>
                </a:solidFill>
              </a:rPr>
              <a:t>educatief, voordat u lesmaterialen kopieert!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16" y="3113323"/>
            <a:ext cx="2534436" cy="2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15" y="1899462"/>
            <a:ext cx="3130445" cy="3266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62" y="170165"/>
            <a:ext cx="2206159" cy="2681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17" y="5364142"/>
            <a:ext cx="4421250" cy="10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989" y="2769297"/>
            <a:ext cx="9144000" cy="2387600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60" y="2769297"/>
            <a:ext cx="2839916" cy="2896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2" y="2677222"/>
            <a:ext cx="3926250" cy="1450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45" y="2184222"/>
            <a:ext cx="3622500" cy="9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71" y="3290630"/>
            <a:ext cx="3611250" cy="929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45" y="4312038"/>
            <a:ext cx="3757500" cy="9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3310" y="491668"/>
            <a:ext cx="109673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chemeClr val="bg1"/>
                </a:solidFill>
              </a:rPr>
              <a:t>Respect heeft voor iedereen een andere betekenis.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6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3824" y="201318"/>
            <a:ext cx="1145494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1. Gedwongen respect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3824" y="863606"/>
            <a:ext cx="11454940" cy="1644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Respect wordt afgedwongen. Je moet je aan regels en afspraken houden. De ander is groter, </a:t>
            </a:r>
            <a:r>
              <a:rPr lang="nl-NL" sz="3600" dirty="0" smtClean="0"/>
              <a:t>sterker</a:t>
            </a:r>
            <a:r>
              <a:rPr lang="nl-NL" sz="3600" dirty="0"/>
              <a:t>, ouder of heeft gezag, hierdoor heb je respect voor de ander.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" y="3158803"/>
            <a:ext cx="7975473" cy="2722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16" y="3380974"/>
            <a:ext cx="3420663" cy="1077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8" y="4763011"/>
            <a:ext cx="3858778" cy="831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38" y="4763011"/>
            <a:ext cx="3808226" cy="8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696" y="4123044"/>
            <a:ext cx="11454940" cy="1644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Je doet meestal wat de ander zegt. Gedwongen respect is soms niet leuk. Je accepteert het, </a:t>
            </a:r>
            <a:r>
              <a:rPr lang="nl-NL" sz="3600" dirty="0" smtClean="0"/>
              <a:t>maar </a:t>
            </a:r>
            <a:r>
              <a:rPr lang="nl-NL" sz="3600" dirty="0"/>
              <a:t>je hoeft het er niet altijd mee eens te zijn en </a:t>
            </a:r>
            <a:r>
              <a:rPr lang="nl-NL" sz="3600" dirty="0" smtClean="0"/>
              <a:t>het als </a:t>
            </a:r>
            <a:r>
              <a:rPr lang="nl-NL" sz="3600" dirty="0"/>
              <a:t>respectvol te ervaren.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54" y="1170620"/>
            <a:ext cx="7975473" cy="2722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01" y="315045"/>
            <a:ext cx="1631231" cy="19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3824" y="201318"/>
            <a:ext cx="1145494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2. Aangeleerd respect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3824" y="863606"/>
            <a:ext cx="11454940" cy="1644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Ouders, onderwijzers, trainers, vrienden, enz. leren je de omgangsvormen van de </a:t>
            </a:r>
            <a:r>
              <a:rPr lang="nl-NL" sz="3600" dirty="0" smtClean="0"/>
              <a:t>samenleving </a:t>
            </a:r>
            <a:r>
              <a:rPr lang="nl-NL" sz="3600" dirty="0"/>
              <a:t>te respecteren om geaccepteerd te worden.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97" y="2057814"/>
            <a:ext cx="6613389" cy="448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41" y="3164146"/>
            <a:ext cx="1395000" cy="90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46" y="4881925"/>
            <a:ext cx="3836250" cy="12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7949" y="4959806"/>
            <a:ext cx="11454940" cy="22001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Je respecteert de regels van school en thuis zodat alles goed en netjes gaat. Je accepteert </a:t>
            </a:r>
            <a:r>
              <a:rPr lang="nl-NL" sz="3600" dirty="0" smtClean="0"/>
              <a:t>het</a:t>
            </a:r>
            <a:r>
              <a:rPr lang="nl-NL" sz="3600" dirty="0"/>
              <a:t>, maar je hoeft het er niet altijd mee eens te zijn en </a:t>
            </a:r>
            <a:r>
              <a:rPr lang="nl-NL" sz="3600" dirty="0" smtClean="0"/>
              <a:t>het als </a:t>
            </a:r>
            <a:r>
              <a:rPr lang="nl-NL" sz="3600" dirty="0"/>
              <a:t>respectvol te ervaren.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61" y="432223"/>
            <a:ext cx="3937500" cy="4182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8" y="1255914"/>
            <a:ext cx="3240000" cy="2810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08" y="2873057"/>
            <a:ext cx="1800000" cy="18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3824" y="201318"/>
            <a:ext cx="11454940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3. Spontaan respect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2475" y="767575"/>
            <a:ext cx="11646289" cy="1644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Je houdt je spontaan aan regels en wetten. Het komt niet eens in je op om hier tegenin </a:t>
            </a:r>
            <a:r>
              <a:rPr lang="nl-NL" sz="3600" dirty="0" smtClean="0"/>
              <a:t>te </a:t>
            </a:r>
            <a:r>
              <a:rPr lang="nl-NL" sz="3600" dirty="0"/>
              <a:t>gaan. Je ziet geen verschil tussen dik, dun, klein, lang, cultuur, huidskleur, religie, </a:t>
            </a:r>
            <a:r>
              <a:rPr lang="nl-NL" sz="3600" dirty="0" smtClean="0"/>
              <a:t>geaardheid </a:t>
            </a:r>
            <a:r>
              <a:rPr lang="nl-NL" sz="3600" dirty="0"/>
              <a:t>of opvoeding. Je begrijpt en respecteert dat alle mensen anders zijn </a:t>
            </a:r>
            <a:r>
              <a:rPr lang="nl-NL" sz="3600" dirty="0" smtClean="0"/>
              <a:t>maar, wel </a:t>
            </a:r>
            <a:r>
              <a:rPr lang="nl-NL" sz="3600" dirty="0"/>
              <a:t>even belangrijk.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70" y="3351590"/>
            <a:ext cx="2656935" cy="2705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0" y="5761611"/>
            <a:ext cx="4142580" cy="8838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61" y="3282911"/>
            <a:ext cx="3516997" cy="860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17" y="4470445"/>
            <a:ext cx="2926555" cy="879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3" y="4733390"/>
            <a:ext cx="2817412" cy="7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81" y="2253339"/>
            <a:ext cx="4160217" cy="4236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20" y="-166981"/>
            <a:ext cx="2655065" cy="155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654" y="3966548"/>
            <a:ext cx="3208624" cy="872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83" y="4166557"/>
            <a:ext cx="3009847" cy="110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02" y="538193"/>
            <a:ext cx="2846717" cy="2017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1" y="538193"/>
            <a:ext cx="2846717" cy="20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5107</TotalTime>
  <Words>533</Words>
  <Application>Microsoft Office PowerPoint</Application>
  <PresentationFormat>Widescreen</PresentationFormat>
  <Paragraphs>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89</cp:revision>
  <dcterms:created xsi:type="dcterms:W3CDTF">2016-10-02T06:59:42Z</dcterms:created>
  <dcterms:modified xsi:type="dcterms:W3CDTF">2017-06-06T05:36:27Z</dcterms:modified>
</cp:coreProperties>
</file>