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65" r:id="rId11"/>
    <p:sldId id="266" r:id="rId12"/>
    <p:sldId id="281" r:id="rId13"/>
    <p:sldId id="271" r:id="rId14"/>
    <p:sldId id="260" r:id="rId15"/>
    <p:sldId id="280" r:id="rId16"/>
    <p:sldId id="282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02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17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pPr/>
              <a:t>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41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pPr/>
              <a:t>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20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pPr/>
              <a:t>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23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pPr/>
              <a:t>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44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pPr/>
              <a:t>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71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pPr/>
              <a:t>6-6-2017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10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pPr/>
              <a:t>6-6-2017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73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pPr/>
              <a:t>6-6-2017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65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pPr/>
              <a:t>6-6-2017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21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pPr/>
              <a:t>6-6-2017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39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pPr/>
              <a:t>6-6-2017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948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E37B2-C113-4DA0-BB5E-1CFC934DCF11}" type="datetimeFigureOut">
              <a:rPr lang="nl-NL" smtClean="0"/>
              <a:pPr/>
              <a:t>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284DC-7289-48E8-ABA3-3CEF339258A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08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wmf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84" y="2153568"/>
            <a:ext cx="2839916" cy="28969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96" y="246722"/>
            <a:ext cx="1956291" cy="2377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21" y="5142583"/>
            <a:ext cx="8051408" cy="118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2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7815" y="350462"/>
            <a:ext cx="11021599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b="1" dirty="0" smtClean="0"/>
              <a:t>Respecteer je klasgenoten.</a:t>
            </a:r>
            <a:endParaRPr lang="nl-NL" sz="36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2262" y="5341400"/>
            <a:ext cx="10864733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b="1" dirty="0" smtClean="0"/>
              <a:t>11. Hoe wil jij door je klasgenoten gerespecteerd worden?</a:t>
            </a:r>
            <a:endParaRPr lang="nl-NL" sz="3600" b="1" dirty="0"/>
          </a:p>
          <a:p>
            <a:pPr algn="ctr"/>
            <a:endParaRPr lang="nl-NL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941" y="938927"/>
            <a:ext cx="5088406" cy="431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1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7815" y="350462"/>
            <a:ext cx="11021599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b="1" dirty="0" smtClean="0"/>
              <a:t>Respecteer andermans spullen.</a:t>
            </a:r>
            <a:endParaRPr lang="nl-NL" sz="36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2262" y="5341400"/>
            <a:ext cx="10864733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b="1" dirty="0" smtClean="0"/>
              <a:t>12. Hoe wil jij dat anderen met jouw spullen omgaan?</a:t>
            </a:r>
            <a:endParaRPr lang="nl-NL" sz="3600" b="1" dirty="0"/>
          </a:p>
          <a:p>
            <a:pPr algn="ctr"/>
            <a:endParaRPr lang="nl-NL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329" y="1133945"/>
            <a:ext cx="5290536" cy="39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5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7815" y="350462"/>
            <a:ext cx="11021599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b="1" dirty="0" smtClean="0"/>
              <a:t>Respecteer de afspraken in de klas.</a:t>
            </a:r>
            <a:endParaRPr lang="nl-NL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7815" y="4996491"/>
            <a:ext cx="11737570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b="1" dirty="0" smtClean="0"/>
              <a:t>13. Wat vind jij van de afspraken in de klas of op school? </a:t>
            </a:r>
            <a:br>
              <a:rPr lang="nl-NL" sz="3600" b="1" dirty="0" smtClean="0"/>
            </a:br>
            <a:r>
              <a:rPr lang="nl-NL" sz="3600" b="1" dirty="0" smtClean="0"/>
              <a:t>Je bent het er misschien niet altijd mee eens, </a:t>
            </a:r>
          </a:p>
          <a:p>
            <a:pPr algn="ctr"/>
            <a:r>
              <a:rPr lang="nl-NL" sz="3600" b="1" dirty="0" smtClean="0"/>
              <a:t>maar kun je ze wel respecteren? </a:t>
            </a:r>
            <a:endParaRPr lang="nl-NL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68" y="964964"/>
            <a:ext cx="6529678" cy="39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8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4315" y="255769"/>
            <a:ext cx="11021599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b="1" dirty="0" smtClean="0"/>
              <a:t>Afspraken, regels en wetten online</a:t>
            </a:r>
            <a:r>
              <a:rPr lang="nl-NL" sz="3600" b="1" dirty="0"/>
              <a:t>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4315" y="5907291"/>
            <a:ext cx="11737570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b="1" dirty="0" smtClean="0"/>
              <a:t>14. Hoe ga je online respectvol met elkaar om?</a:t>
            </a:r>
            <a:endParaRPr lang="nl-NL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46" y="1155941"/>
            <a:ext cx="6557704" cy="423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8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2137" y="724534"/>
            <a:ext cx="11021599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b="1" dirty="0" smtClean="0"/>
              <a:t>Respect moet je geven om het te mogen ontvangen!</a:t>
            </a:r>
            <a:endParaRPr lang="nl-NL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23" y="1737501"/>
            <a:ext cx="7485454" cy="452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5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937" y="1480633"/>
            <a:ext cx="2839916" cy="2896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6" y="360439"/>
            <a:ext cx="10058400" cy="10281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937" y="3428037"/>
            <a:ext cx="2318018" cy="292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0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7630" y="3604035"/>
            <a:ext cx="741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Rechtenvrij </a:t>
            </a:r>
            <a:r>
              <a:rPr lang="nl-NL" sz="1400" dirty="0" smtClean="0">
                <a:solidFill>
                  <a:schemeClr val="bg1"/>
                </a:solidFill>
              </a:rPr>
              <a:t>kopiëren geldt </a:t>
            </a:r>
            <a:r>
              <a:rPr lang="nl-NL" sz="1400" dirty="0">
                <a:solidFill>
                  <a:schemeClr val="bg1"/>
                </a:solidFill>
              </a:rPr>
              <a:t>alleen voor leden van DMS educatief.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Voor </a:t>
            </a:r>
            <a:r>
              <a:rPr lang="nl-NL" sz="1400" dirty="0" smtClean="0">
                <a:solidFill>
                  <a:schemeClr val="bg1"/>
                </a:solidFill>
              </a:rPr>
              <a:t>niet-leden gelden </a:t>
            </a:r>
            <a:r>
              <a:rPr lang="nl-NL" sz="1400" dirty="0">
                <a:solidFill>
                  <a:schemeClr val="bg1"/>
                </a:solidFill>
              </a:rPr>
              <a:t>onze rechten van copyright.</a:t>
            </a:r>
            <a:endParaRPr lang="nl-NL" sz="14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1403" y="4501490"/>
            <a:ext cx="6346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Deze rechten </a:t>
            </a:r>
            <a:r>
              <a:rPr lang="nl-NL" sz="1400" dirty="0">
                <a:solidFill>
                  <a:schemeClr val="bg1"/>
                </a:solidFill>
              </a:rPr>
              <a:t>gelden </a:t>
            </a:r>
            <a:r>
              <a:rPr lang="nl-NL" sz="1400" dirty="0" smtClean="0">
                <a:solidFill>
                  <a:schemeClr val="bg1"/>
                </a:solidFill>
              </a:rPr>
              <a:t>voor alle </a:t>
            </a:r>
            <a:r>
              <a:rPr lang="nl-NL" sz="1400" dirty="0">
                <a:solidFill>
                  <a:schemeClr val="bg1"/>
                </a:solidFill>
              </a:rPr>
              <a:t>aangeschafte producten van DMS </a:t>
            </a:r>
            <a:r>
              <a:rPr lang="nl-NL" sz="1400" dirty="0" smtClean="0">
                <a:solidFill>
                  <a:schemeClr val="bg1"/>
                </a:solidFill>
              </a:rPr>
              <a:t>educatief.</a:t>
            </a:r>
            <a:endParaRPr lang="nl-NL" sz="1400" dirty="0">
              <a:solidFill>
                <a:schemeClr val="bg1"/>
              </a:solidFill>
            </a:endParaRP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Lesboekjes - downloads -</a:t>
            </a:r>
            <a:r>
              <a:rPr lang="nl-NL" sz="1400" dirty="0" smtClean="0">
                <a:solidFill>
                  <a:schemeClr val="bg1"/>
                </a:solidFill>
              </a:rPr>
              <a:t> PowerPoint - </a:t>
            </a:r>
            <a:r>
              <a:rPr lang="nl-NL" sz="1400" dirty="0">
                <a:solidFill>
                  <a:schemeClr val="bg1"/>
                </a:solidFill>
              </a:rPr>
              <a:t>etc.</a:t>
            </a:r>
            <a:endParaRPr lang="nl-NL" sz="14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9379" y="4932801"/>
            <a:ext cx="1028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1400" dirty="0">
              <a:solidFill>
                <a:srgbClr val="E4D2F2"/>
              </a:solidFill>
            </a:endParaRP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Copyright voor leden geeft u als school de mogelijkheid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delen of complete lessen (methode) te </a:t>
            </a:r>
            <a:r>
              <a:rPr lang="nl-NL" sz="1400" dirty="0" smtClean="0">
                <a:solidFill>
                  <a:schemeClr val="bg1"/>
                </a:solidFill>
              </a:rPr>
              <a:t>kopi</a:t>
            </a:r>
            <a:r>
              <a:rPr lang="nl-NL" sz="1400" dirty="0">
                <a:solidFill>
                  <a:schemeClr val="bg1"/>
                </a:solidFill>
              </a:rPr>
              <a:t>ë</a:t>
            </a:r>
            <a:r>
              <a:rPr lang="nl-NL" sz="1400" dirty="0" smtClean="0">
                <a:solidFill>
                  <a:schemeClr val="bg1"/>
                </a:solidFill>
              </a:rPr>
              <a:t>ren </a:t>
            </a:r>
            <a:r>
              <a:rPr lang="nl-NL" sz="1400" dirty="0">
                <a:solidFill>
                  <a:schemeClr val="bg1"/>
                </a:solidFill>
              </a:rPr>
              <a:t>voor al </a:t>
            </a:r>
            <a:r>
              <a:rPr lang="nl-NL" sz="1400" dirty="0" smtClean="0">
                <a:solidFill>
                  <a:schemeClr val="bg1"/>
                </a:solidFill>
              </a:rPr>
              <a:t>uw </a:t>
            </a:r>
            <a:r>
              <a:rPr lang="nl-NL" sz="1400" dirty="0">
                <a:solidFill>
                  <a:schemeClr val="bg1"/>
                </a:solidFill>
              </a:rPr>
              <a:t>leerlingen.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U mag dan rechtenvrij gebruikmaken van al het werk van DMS educatief.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U heeft dan ook de mogelijkheid </a:t>
            </a:r>
            <a:r>
              <a:rPr lang="nl-NL" sz="1400" dirty="0" smtClean="0">
                <a:solidFill>
                  <a:schemeClr val="bg1"/>
                </a:solidFill>
              </a:rPr>
              <a:t>om PowerPoint-lessen </a:t>
            </a:r>
            <a:r>
              <a:rPr lang="nl-NL" sz="1400" dirty="0">
                <a:solidFill>
                  <a:schemeClr val="bg1"/>
                </a:solidFill>
              </a:rPr>
              <a:t>aan te passen of te </a:t>
            </a:r>
            <a:r>
              <a:rPr lang="nl-NL" sz="1400" dirty="0" smtClean="0">
                <a:solidFill>
                  <a:schemeClr val="bg1"/>
                </a:solidFill>
              </a:rPr>
              <a:t>combineren, </a:t>
            </a:r>
            <a:br>
              <a:rPr lang="nl-NL" sz="1400" dirty="0" smtClean="0">
                <a:solidFill>
                  <a:schemeClr val="bg1"/>
                </a:solidFill>
              </a:rPr>
            </a:br>
            <a:r>
              <a:rPr lang="nl-NL" sz="1400" dirty="0" smtClean="0">
                <a:solidFill>
                  <a:schemeClr val="bg1"/>
                </a:solidFill>
              </a:rPr>
              <a:t>zodat deze geschikt zijn voor uw eigen groep of hun niveau.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Bent u onzeker </a:t>
            </a:r>
            <a:r>
              <a:rPr lang="nl-NL" sz="1400" dirty="0">
                <a:solidFill>
                  <a:schemeClr val="bg1"/>
                </a:solidFill>
              </a:rPr>
              <a:t>of u iets mag </a:t>
            </a:r>
            <a:r>
              <a:rPr lang="nl-NL" sz="1400" dirty="0" smtClean="0">
                <a:solidFill>
                  <a:schemeClr val="bg1"/>
                </a:solidFill>
              </a:rPr>
              <a:t>kopi</a:t>
            </a:r>
            <a:r>
              <a:rPr lang="nl-NL" sz="1400" dirty="0">
                <a:solidFill>
                  <a:schemeClr val="bg1"/>
                </a:solidFill>
              </a:rPr>
              <a:t>ë</a:t>
            </a:r>
            <a:r>
              <a:rPr lang="nl-NL" sz="1400" dirty="0" smtClean="0">
                <a:solidFill>
                  <a:schemeClr val="bg1"/>
                </a:solidFill>
              </a:rPr>
              <a:t>ren </a:t>
            </a:r>
            <a:r>
              <a:rPr lang="nl-NL" sz="1400" dirty="0">
                <a:solidFill>
                  <a:schemeClr val="bg1"/>
                </a:solidFill>
              </a:rPr>
              <a:t>of </a:t>
            </a:r>
            <a:r>
              <a:rPr lang="nl-NL" sz="1400" dirty="0" smtClean="0">
                <a:solidFill>
                  <a:schemeClr val="bg1"/>
                </a:solidFill>
              </a:rPr>
              <a:t>weet u niet zeker of uw </a:t>
            </a:r>
            <a:r>
              <a:rPr lang="nl-NL" sz="1400" dirty="0">
                <a:solidFill>
                  <a:schemeClr val="bg1"/>
                </a:solidFill>
              </a:rPr>
              <a:t>school lid </a:t>
            </a:r>
            <a:r>
              <a:rPr lang="nl-NL" sz="1400" dirty="0" smtClean="0">
                <a:solidFill>
                  <a:schemeClr val="bg1"/>
                </a:solidFill>
              </a:rPr>
              <a:t>is? Neem dan gerust </a:t>
            </a:r>
            <a:r>
              <a:rPr lang="nl-NL" sz="1400" dirty="0">
                <a:solidFill>
                  <a:schemeClr val="bg1"/>
                </a:solidFill>
              </a:rPr>
              <a:t>contact met ons op.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Voor goede doelen zijn wij vaak bereid u de </a:t>
            </a:r>
            <a:r>
              <a:rPr lang="nl-NL" sz="1400" dirty="0" smtClean="0">
                <a:solidFill>
                  <a:schemeClr val="bg1"/>
                </a:solidFill>
              </a:rPr>
              <a:t>rechten </a:t>
            </a:r>
            <a:r>
              <a:rPr lang="nl-NL" sz="1400" dirty="0">
                <a:solidFill>
                  <a:schemeClr val="bg1"/>
                </a:solidFill>
              </a:rPr>
              <a:t>te </a:t>
            </a:r>
            <a:r>
              <a:rPr lang="nl-NL" sz="1400" dirty="0" smtClean="0">
                <a:solidFill>
                  <a:schemeClr val="bg1"/>
                </a:solidFill>
              </a:rPr>
              <a:t>verlenen. U </a:t>
            </a:r>
            <a:r>
              <a:rPr lang="nl-NL" sz="1400" dirty="0">
                <a:solidFill>
                  <a:schemeClr val="bg1"/>
                </a:solidFill>
              </a:rPr>
              <a:t>hoeft dit alleen maar netjes van </a:t>
            </a:r>
            <a:r>
              <a:rPr lang="nl-NL" sz="1400" dirty="0" smtClean="0">
                <a:solidFill>
                  <a:schemeClr val="bg1"/>
                </a:solidFill>
              </a:rPr>
              <a:t>tevoren </a:t>
            </a:r>
            <a:r>
              <a:rPr lang="nl-NL" sz="1400" dirty="0">
                <a:solidFill>
                  <a:schemeClr val="bg1"/>
                </a:solidFill>
              </a:rPr>
              <a:t>te </a:t>
            </a:r>
            <a:r>
              <a:rPr lang="nl-NL" sz="1400" dirty="0" smtClean="0">
                <a:solidFill>
                  <a:schemeClr val="bg1"/>
                </a:solidFill>
              </a:rPr>
              <a:t>vragen.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0" y="2717319"/>
            <a:ext cx="2314089" cy="28198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4651" y="3013933"/>
            <a:ext cx="11020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Verzeker </a:t>
            </a:r>
            <a:r>
              <a:rPr lang="nl-NL" sz="1400" dirty="0">
                <a:solidFill>
                  <a:schemeClr val="bg1"/>
                </a:solidFill>
              </a:rPr>
              <a:t>u er eerst van dat </a:t>
            </a:r>
            <a:r>
              <a:rPr lang="nl-NL" sz="1400" dirty="0" smtClean="0">
                <a:solidFill>
                  <a:schemeClr val="bg1"/>
                </a:solidFill>
              </a:rPr>
              <a:t>uw </a:t>
            </a:r>
            <a:r>
              <a:rPr lang="nl-NL" sz="1400" dirty="0">
                <a:solidFill>
                  <a:schemeClr val="bg1"/>
                </a:solidFill>
              </a:rPr>
              <a:t>school lid is van DMS </a:t>
            </a:r>
            <a:r>
              <a:rPr lang="nl-NL" sz="1400" dirty="0" smtClean="0">
                <a:solidFill>
                  <a:schemeClr val="bg1"/>
                </a:solidFill>
              </a:rPr>
              <a:t>educatief, voordat u lesmaterialen kopieert!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82" y="324578"/>
            <a:ext cx="4267283" cy="2407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116" y="3113323"/>
            <a:ext cx="2534436" cy="26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84" y="2153568"/>
            <a:ext cx="2839916" cy="2896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815" y="1899462"/>
            <a:ext cx="3130445" cy="32662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89639"/>
            <a:ext cx="10058400" cy="10281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37" y="199763"/>
            <a:ext cx="2706610" cy="25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5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4891" y="205954"/>
            <a:ext cx="11982090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800" b="1" dirty="0"/>
              <a:t>Iedereen heeft een andere beleving van eenzelfde gebeurtenis of situatie, positief of negatief.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10" y="3211967"/>
            <a:ext cx="8288788" cy="30333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7" y="2881224"/>
            <a:ext cx="3027946" cy="10565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800" y="2753593"/>
            <a:ext cx="3027946" cy="10565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03" y="1262086"/>
            <a:ext cx="3200371" cy="25480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43" y="1215223"/>
            <a:ext cx="2744305" cy="25721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12" y="3404079"/>
            <a:ext cx="2317335" cy="11048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396" y="5540648"/>
            <a:ext cx="6576737" cy="105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38018" y="289821"/>
            <a:ext cx="11982090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/>
              <a:t>Respect is</a:t>
            </a:r>
            <a:r>
              <a:rPr lang="nl-NL" sz="2800" b="1" dirty="0" smtClean="0"/>
              <a:t>:</a:t>
            </a:r>
            <a:endParaRPr lang="nl-NL" sz="28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8018" y="806760"/>
            <a:ext cx="11982090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 smtClean="0"/>
              <a:t>Het </a:t>
            </a:r>
            <a:r>
              <a:rPr lang="nl-NL" sz="2800" b="1" dirty="0"/>
              <a:t>begrijpen en accepteren van de onderlinge verschillen die hierdoor ontstaan.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8018" y="2485690"/>
            <a:ext cx="11757803" cy="9413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/>
              <a:t>Dat betekent niet dat je het met elkaar eens moet zijn. Je kunt het oneens zijn, </a:t>
            </a:r>
            <a:r>
              <a:rPr lang="nl-NL" sz="2800" b="1" dirty="0" smtClean="0"/>
              <a:t>maar elkaars </a:t>
            </a:r>
            <a:r>
              <a:rPr lang="nl-NL" sz="2800" b="1" dirty="0"/>
              <a:t>mening respecteren.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38019" y="3581251"/>
            <a:ext cx="11757803" cy="9413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 smtClean="0"/>
              <a:t>Veel mensen </a:t>
            </a:r>
            <a:r>
              <a:rPr lang="nl-NL" sz="2800" b="1" dirty="0"/>
              <a:t>denken dat als ze respect hebben voor iemands </a:t>
            </a:r>
            <a:r>
              <a:rPr lang="nl-NL" sz="2800" b="1" dirty="0" smtClean="0"/>
              <a:t>mening, </a:t>
            </a:r>
            <a:r>
              <a:rPr lang="nl-NL" sz="2800" b="1" dirty="0"/>
              <a:t>dat meteen </a:t>
            </a:r>
            <a:r>
              <a:rPr lang="nl-NL" sz="2800" b="1" dirty="0" smtClean="0"/>
              <a:t>betekent dat </a:t>
            </a:r>
            <a:r>
              <a:rPr lang="nl-NL" sz="2800" b="1" dirty="0"/>
              <a:t>ze deze persoon </a:t>
            </a:r>
            <a:r>
              <a:rPr lang="nl-NL" sz="2800" b="1" dirty="0" smtClean="0"/>
              <a:t>‘gelijk’ </a:t>
            </a:r>
            <a:r>
              <a:rPr lang="nl-NL" sz="2800" b="1" dirty="0"/>
              <a:t>geven. 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38018" y="4600598"/>
            <a:ext cx="11757803" cy="9413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/>
              <a:t>Ze zijn bang dat - als ze respect tonen - hun mening zal </a:t>
            </a:r>
            <a:r>
              <a:rPr lang="nl-NL" sz="2800" b="1" dirty="0" smtClean="0"/>
              <a:t>‘verdwijnen’, </a:t>
            </a:r>
            <a:r>
              <a:rPr lang="nl-NL" sz="2800" b="1" dirty="0"/>
              <a:t>dat zijzelf dus </a:t>
            </a:r>
            <a:r>
              <a:rPr lang="nl-NL" sz="2800" b="1" dirty="0" smtClean="0"/>
              <a:t>niet </a:t>
            </a:r>
            <a:r>
              <a:rPr lang="nl-NL" sz="2800" b="1" dirty="0"/>
              <a:t>meer gerespecteerd worden in hun mening. 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38018" y="5774147"/>
            <a:ext cx="11757803" cy="9413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/>
              <a:t>Maar iemands mening respecteren is niet hetzelfde als </a:t>
            </a:r>
            <a:r>
              <a:rPr lang="nl-NL" sz="2800" b="1" dirty="0" smtClean="0"/>
              <a:t>iemand gelijk </a:t>
            </a:r>
            <a:r>
              <a:rPr lang="nl-NL" sz="2800" b="1" dirty="0"/>
              <a:t>geven.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38018" y="1348683"/>
            <a:ext cx="11982090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/>
              <a:t>Het openstaan voor het </a:t>
            </a:r>
            <a:r>
              <a:rPr lang="nl-NL" sz="2800" b="1" dirty="0" smtClean="0"/>
              <a:t>‘anders’ </a:t>
            </a:r>
            <a:r>
              <a:rPr lang="nl-NL" sz="2800" b="1" dirty="0"/>
              <a:t>zijn en het waarderen van de verschillen </a:t>
            </a:r>
            <a:r>
              <a:rPr lang="nl-NL" sz="2800" b="1" dirty="0" smtClean="0"/>
              <a:t>tussen mensen.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232076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05" y="1903247"/>
            <a:ext cx="3946036" cy="4012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03" y="457110"/>
            <a:ext cx="4282338" cy="1714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84" y="1875618"/>
            <a:ext cx="2281421" cy="1375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780" y="1903247"/>
            <a:ext cx="2113118" cy="1412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85" y="4144828"/>
            <a:ext cx="2318821" cy="1770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254" y="4097102"/>
            <a:ext cx="2692825" cy="18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3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7815" y="350462"/>
            <a:ext cx="11506857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dirty="0" smtClean="0">
                <a:solidFill>
                  <a:prstClr val="black"/>
                </a:solidFill>
                <a:latin typeface="Calibri Light" panose="020F0302020204030204"/>
              </a:rPr>
              <a:t>Iedereen heeft een andere beleving als het om respect gaat!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2458" y="1235971"/>
            <a:ext cx="11737570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Beantwoord de volgende vragen op het werkblad.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22898" y="2219382"/>
            <a:ext cx="11737570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Wat is jouw beleving bij de volgende afbeeldingen?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33448" y="3444333"/>
            <a:ext cx="2006973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1.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42400" y="3444333"/>
            <a:ext cx="2006973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dirty="0">
                <a:solidFill>
                  <a:prstClr val="black"/>
                </a:solidFill>
                <a:latin typeface="Calibri Light" panose="020F0302020204030204"/>
              </a:rPr>
              <a:t>2</a:t>
            </a: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6" y="3780119"/>
            <a:ext cx="3771638" cy="26293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81" y="3634637"/>
            <a:ext cx="2510391" cy="29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4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22899" y="606243"/>
            <a:ext cx="11737570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Wat is jouw beleving bij de volgende afbeeldingen?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17788" y="1943336"/>
            <a:ext cx="2006973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3.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06302" y="1943336"/>
            <a:ext cx="2006973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dirty="0" smtClean="0">
                <a:solidFill>
                  <a:prstClr val="black"/>
                </a:solidFill>
                <a:latin typeface="Calibri Light" panose="020F0302020204030204"/>
              </a:rPr>
              <a:t>4</a:t>
            </a: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74" y="2341832"/>
            <a:ext cx="2924355" cy="37581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2" y="2614908"/>
            <a:ext cx="4446023" cy="337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7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442340"/>
            <a:ext cx="11737570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5. Honger en armoede in de wereld!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 smtClean="0">
                <a:solidFill>
                  <a:prstClr val="black"/>
                </a:solidFill>
                <a:latin typeface="Calibri Light" panose="020F0302020204030204"/>
              </a:rPr>
              <a:t>Wat is jouw beleving? Hoe denk jij hierover?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258918"/>
            <a:ext cx="11737570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6. Kun jij alle andere meningen respecteren?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3842901"/>
            <a:ext cx="4448250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nl-NL" sz="2800" b="1" dirty="0">
                <a:solidFill>
                  <a:prstClr val="black"/>
                </a:solidFill>
              </a:rPr>
              <a:t>Kan ik niets aan </a:t>
            </a:r>
            <a:r>
              <a:rPr lang="nl-NL" sz="2800" b="1" dirty="0" smtClean="0">
                <a:solidFill>
                  <a:prstClr val="black"/>
                </a:solidFill>
              </a:rPr>
              <a:t>doen. </a:t>
            </a:r>
            <a:endParaRPr lang="nl-NL" sz="2800" b="1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nl-NL" sz="2800" b="1" dirty="0">
                <a:solidFill>
                  <a:prstClr val="black"/>
                </a:solidFill>
              </a:rPr>
              <a:t>I</a:t>
            </a:r>
            <a:r>
              <a:rPr lang="nl-NL" sz="2800" b="1" dirty="0" smtClean="0">
                <a:solidFill>
                  <a:prstClr val="black"/>
                </a:solidFill>
              </a:rPr>
              <a:t>k </a:t>
            </a:r>
            <a:r>
              <a:rPr lang="nl-NL" sz="2800" b="1" dirty="0">
                <a:solidFill>
                  <a:prstClr val="black"/>
                </a:solidFill>
              </a:rPr>
              <a:t>heb zelf al genoeg </a:t>
            </a:r>
            <a:endParaRPr lang="nl-NL" sz="2800" b="1" dirty="0" smtClean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nl-NL" sz="2800" b="1" dirty="0" smtClean="0">
                <a:solidFill>
                  <a:prstClr val="black"/>
                </a:solidFill>
              </a:rPr>
              <a:t>problemen</a:t>
            </a:r>
            <a:r>
              <a:rPr lang="nl-NL" sz="2800" b="1" dirty="0">
                <a:solidFill>
                  <a:prstClr val="black"/>
                </a:solidFill>
              </a:rPr>
              <a:t>!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44660" y="3830439"/>
            <a:ext cx="4448250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nl-NL" sz="2800" b="1" dirty="0" smtClean="0">
                <a:solidFill>
                  <a:prstClr val="black"/>
                </a:solidFill>
              </a:rPr>
              <a:t>Als ik later veel geld</a:t>
            </a:r>
            <a:endParaRPr lang="nl-NL" sz="2800" b="1" dirty="0">
              <a:solidFill>
                <a:prstClr val="black"/>
              </a:solidFill>
              <a:latin typeface="Calibri Light" panose="020F0302020204030204"/>
            </a:endParaRPr>
          </a:p>
          <a:p>
            <a:pPr lvl="0" algn="ctr">
              <a:defRPr/>
            </a:pPr>
            <a:r>
              <a:rPr lang="nl-NL" sz="2800" b="1" dirty="0" smtClean="0">
                <a:solidFill>
                  <a:prstClr val="black"/>
                </a:solidFill>
                <a:latin typeface="Calibri Light" panose="020F0302020204030204"/>
              </a:rPr>
              <a:t>verdien, dan ga ik er</a:t>
            </a:r>
            <a:endParaRPr lang="nl-NL" sz="2800" b="1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nl-NL" sz="2800" b="1" dirty="0" smtClean="0">
                <a:solidFill>
                  <a:prstClr val="black"/>
                </a:solidFill>
                <a:latin typeface="Calibri Light" panose="020F0302020204030204"/>
              </a:rPr>
              <a:t>iets aan doen!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647370" y="3736193"/>
            <a:ext cx="4448250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nl-NL" sz="2800" b="1" dirty="0" smtClean="0">
                <a:solidFill>
                  <a:prstClr val="black"/>
                </a:solidFill>
              </a:rPr>
              <a:t>Ik geef alles</a:t>
            </a:r>
          </a:p>
          <a:p>
            <a:pPr lvl="0" algn="ctr">
              <a:defRPr/>
            </a:pP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wat</a:t>
            </a:r>
            <a:r>
              <a:rPr kumimoji="0" lang="nl-NL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 ik gespaard heb</a:t>
            </a:r>
          </a:p>
          <a:p>
            <a:pPr lvl="0" algn="ctr">
              <a:defRPr/>
            </a:pPr>
            <a:r>
              <a:rPr lang="nl-NL" sz="2800" b="1" dirty="0" smtClean="0">
                <a:solidFill>
                  <a:prstClr val="black"/>
                </a:solidFill>
                <a:latin typeface="Calibri Light" panose="020F0302020204030204"/>
              </a:rPr>
              <a:t>voor kinderen die honger hebben!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741997"/>
            <a:ext cx="11737570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7. Is jouw mening er nu door veranderd?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93" y="1751003"/>
            <a:ext cx="2256707" cy="193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56" y="1755150"/>
            <a:ext cx="2946852" cy="1879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58" y="1751003"/>
            <a:ext cx="3431250" cy="2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8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7758" y="313987"/>
            <a:ext cx="11737570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8. Nieuwe media in het verkeer!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 smtClean="0">
                <a:solidFill>
                  <a:prstClr val="black"/>
                </a:solidFill>
                <a:latin typeface="Calibri Light" panose="020F0302020204030204"/>
              </a:rPr>
              <a:t>Wat is jouw beleving? Wat vind jij hiervan?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258918"/>
            <a:ext cx="11737570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9. Kun jij alle andere meningen respecteren?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3842901"/>
            <a:ext cx="4448250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nl-NL" sz="2800" b="1" dirty="0" smtClean="0">
                <a:solidFill>
                  <a:prstClr val="black"/>
                </a:solidFill>
              </a:rPr>
              <a:t>Gevangenisstraf!</a:t>
            </a:r>
          </a:p>
          <a:p>
            <a:pPr lvl="0" algn="ctr">
              <a:defRPr/>
            </a:pPr>
            <a:r>
              <a:rPr lang="nl-NL" sz="2800" b="1" dirty="0" smtClean="0">
                <a:solidFill>
                  <a:prstClr val="black"/>
                </a:solidFill>
                <a:latin typeface="Calibri Light" panose="020F0302020204030204"/>
              </a:rPr>
              <a:t>H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et  kan zoveel verdriet</a:t>
            </a:r>
          </a:p>
          <a:p>
            <a:pPr lvl="0" algn="ctr">
              <a:defRPr/>
            </a:pPr>
            <a:r>
              <a:rPr lang="nl-NL" sz="2800" b="1" dirty="0">
                <a:solidFill>
                  <a:prstClr val="black"/>
                </a:solidFill>
                <a:latin typeface="Calibri Light" panose="020F0302020204030204"/>
              </a:rPr>
              <a:t>v</a:t>
            </a:r>
            <a:r>
              <a:rPr lang="nl-NL" sz="2800" b="1" dirty="0" smtClean="0">
                <a:solidFill>
                  <a:prstClr val="black"/>
                </a:solidFill>
                <a:latin typeface="Calibri Light" panose="020F0302020204030204"/>
              </a:rPr>
              <a:t>eroorzaken!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44660" y="3830439"/>
            <a:ext cx="4448250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nl-NL" sz="2800" b="1" dirty="0" smtClean="0">
                <a:solidFill>
                  <a:prstClr val="black"/>
                </a:solidFill>
              </a:rPr>
              <a:t>Valt wel mee, ik kan </a:t>
            </a:r>
          </a:p>
          <a:p>
            <a:pPr lvl="0" algn="ctr">
              <a:defRPr/>
            </a:pPr>
            <a:r>
              <a:rPr lang="nl-NL" sz="2800" b="1" dirty="0" smtClean="0">
                <a:solidFill>
                  <a:prstClr val="black"/>
                </a:solidFill>
                <a:latin typeface="Calibri Light" panose="020F0302020204030204"/>
              </a:rPr>
              <a:t>meer dingen tegelijk</a:t>
            </a:r>
          </a:p>
          <a:p>
            <a:pPr lvl="0" algn="ctr">
              <a:defRPr/>
            </a:pPr>
            <a:r>
              <a:rPr lang="nl-NL" sz="2800" b="1" dirty="0">
                <a:solidFill>
                  <a:prstClr val="black"/>
                </a:solidFill>
                <a:latin typeface="Calibri Light" panose="020F0302020204030204"/>
              </a:rPr>
              <a:t>e</a:t>
            </a:r>
            <a:r>
              <a:rPr lang="nl-NL" sz="2800" b="1" dirty="0" smtClean="0">
                <a:solidFill>
                  <a:prstClr val="black"/>
                </a:solidFill>
                <a:latin typeface="Calibri Light" panose="020F0302020204030204"/>
              </a:rPr>
              <a:t>n doe heel voorzichtig!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647370" y="3736193"/>
            <a:ext cx="4448250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nl-NL" sz="2800" b="1" dirty="0" smtClean="0">
                <a:solidFill>
                  <a:prstClr val="black"/>
                </a:solidFill>
              </a:rPr>
              <a:t>Ik moet wel!</a:t>
            </a:r>
          </a:p>
          <a:p>
            <a:pPr lvl="0" algn="ctr">
              <a:defRPr/>
            </a:pPr>
            <a:r>
              <a:rPr lang="nl-NL" sz="2800" b="1" dirty="0">
                <a:solidFill>
                  <a:prstClr val="black"/>
                </a:solidFill>
                <a:latin typeface="Calibri Light" panose="020F0302020204030204"/>
              </a:rPr>
              <a:t>M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ijn familie</a:t>
            </a:r>
            <a:r>
              <a:rPr kumimoji="0" lang="nl-NL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 en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 vrienden</a:t>
            </a:r>
          </a:p>
          <a:p>
            <a:pPr lvl="0" algn="ctr">
              <a:defRPr/>
            </a:pP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wil</a:t>
            </a:r>
            <a:r>
              <a:rPr kumimoji="0" lang="nl-NL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 ik niet teleurstellen!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860478"/>
            <a:ext cx="11737570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10. Is jouw mening erdoor veranderd?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2" y="241540"/>
            <a:ext cx="3115060" cy="3539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88" y="1611756"/>
            <a:ext cx="1661055" cy="2231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554" y="1500926"/>
            <a:ext cx="1949882" cy="223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7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5024</TotalTime>
  <Words>515</Words>
  <Application>Microsoft Office PowerPoint</Application>
  <PresentationFormat>Widescreen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Gebruiker</dc:creator>
  <cp:lastModifiedBy>Gebruiker</cp:lastModifiedBy>
  <cp:revision>112</cp:revision>
  <dcterms:created xsi:type="dcterms:W3CDTF">2016-10-02T06:59:42Z</dcterms:created>
  <dcterms:modified xsi:type="dcterms:W3CDTF">2017-06-06T05:36:16Z</dcterms:modified>
</cp:coreProperties>
</file>