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57" r:id="rId3"/>
    <p:sldId id="307" r:id="rId4"/>
    <p:sldId id="258" r:id="rId5"/>
    <p:sldId id="308" r:id="rId6"/>
    <p:sldId id="259" r:id="rId7"/>
    <p:sldId id="309" r:id="rId8"/>
    <p:sldId id="260" r:id="rId9"/>
    <p:sldId id="310" r:id="rId10"/>
    <p:sldId id="261" r:id="rId11"/>
    <p:sldId id="311" r:id="rId12"/>
    <p:sldId id="262" r:id="rId13"/>
    <p:sldId id="312" r:id="rId14"/>
    <p:sldId id="263" r:id="rId15"/>
    <p:sldId id="313" r:id="rId16"/>
    <p:sldId id="264" r:id="rId17"/>
    <p:sldId id="320" r:id="rId18"/>
    <p:sldId id="266" r:id="rId19"/>
    <p:sldId id="319" r:id="rId20"/>
    <p:sldId id="317" r:id="rId21"/>
    <p:sldId id="265" r:id="rId22"/>
    <p:sldId id="322"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63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771AB-BBCB-437A-B09E-4F7062ADA0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D6A6267-D7A1-4EFE-B5C2-A467980B59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E9315C8-80F5-4959-A785-141C58D716A9}"/>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5" name="Footer Placeholder 4">
            <a:extLst>
              <a:ext uri="{FF2B5EF4-FFF2-40B4-BE49-F238E27FC236}">
                <a16:creationId xmlns:a16="http://schemas.microsoft.com/office/drawing/2014/main" id="{AB0A3242-1166-4115-9526-44E7DDC1A1D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455A7CD-3241-4D58-B13D-BBCEB1D62C67}"/>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51020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F247-43D6-4ACE-8AFB-81DD91A7CD31}"/>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695B4FEB-D791-4084-8C21-34CFE56EB4D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2D5A490-41CD-4A26-BAB4-120CAD5262E1}"/>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5" name="Footer Placeholder 4">
            <a:extLst>
              <a:ext uri="{FF2B5EF4-FFF2-40B4-BE49-F238E27FC236}">
                <a16:creationId xmlns:a16="http://schemas.microsoft.com/office/drawing/2014/main" id="{D8E28674-F5A8-4FBC-A833-02B6B729562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412ADEC-E0D0-4ADF-A20C-E4AEF86CD202}"/>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80016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C83313-EB13-4A7F-B72C-AD863F932D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FF239F59-E339-4D51-8095-389FDA4DFD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AE87F675-CC0A-4D76-9405-5243465BA5EF}"/>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5" name="Footer Placeholder 4">
            <a:extLst>
              <a:ext uri="{FF2B5EF4-FFF2-40B4-BE49-F238E27FC236}">
                <a16:creationId xmlns:a16="http://schemas.microsoft.com/office/drawing/2014/main" id="{1FA17C97-0811-4102-AB05-BD03846B2E2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DACAB1D-16D0-4257-8ABF-2B9D4B2EEEA6}"/>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181000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B8549-8819-43E2-ABF7-43054793595D}"/>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03BBEDCB-7300-4F6B-9B65-2186239250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F4C2FAE5-EBEA-4E09-BC49-409262558D05}"/>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5" name="Footer Placeholder 4">
            <a:extLst>
              <a:ext uri="{FF2B5EF4-FFF2-40B4-BE49-F238E27FC236}">
                <a16:creationId xmlns:a16="http://schemas.microsoft.com/office/drawing/2014/main" id="{2AAD4CC3-989A-4C08-8654-11F87010783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6204C74-B52E-4B37-A06E-BABD3E085960}"/>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21489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A358-9957-478F-8DE0-B1085D1C00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39FB04B0-FF38-4ECF-89DB-8F0BCC81CB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D7652C-0522-4F28-9E86-5DFA8EEFA7B5}"/>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5" name="Footer Placeholder 4">
            <a:extLst>
              <a:ext uri="{FF2B5EF4-FFF2-40B4-BE49-F238E27FC236}">
                <a16:creationId xmlns:a16="http://schemas.microsoft.com/office/drawing/2014/main" id="{39982AD5-0152-4333-8F49-BDC932D3F78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72D4E58-2F96-4AB1-9E99-4D46866EAF6E}"/>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17298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DBDC-016D-4E85-B228-77C5F8725013}"/>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D1FB6808-4997-43B5-A4A0-300B056B8C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2B797E65-B0B4-42DE-99E4-467D44417E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66DA1E21-8DD8-4D2B-A786-EE30A1308B0D}"/>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6" name="Footer Placeholder 5">
            <a:extLst>
              <a:ext uri="{FF2B5EF4-FFF2-40B4-BE49-F238E27FC236}">
                <a16:creationId xmlns:a16="http://schemas.microsoft.com/office/drawing/2014/main" id="{2A60CEAE-449F-41C4-A013-EFE2194CD6D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F752099E-D6D9-4CD2-8D81-0D63BA2A42F9}"/>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308124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4727-1BAF-4745-9AD8-942D3FAD1230}"/>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89097C14-4AE8-4EB1-8464-A07FBC729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BA2E7C5-09CE-4D43-AA7E-CF0712454D1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F53FC06F-7539-4AB8-889C-ED7059627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D05ED7B-9831-4B43-8496-6B07397C5D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9A0BB055-68AF-4E08-9DD2-3E22900E01D8}"/>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8" name="Footer Placeholder 7">
            <a:extLst>
              <a:ext uri="{FF2B5EF4-FFF2-40B4-BE49-F238E27FC236}">
                <a16:creationId xmlns:a16="http://schemas.microsoft.com/office/drawing/2014/main" id="{7CC5F2E8-2F2C-499B-8D38-D55A46CA4D1B}"/>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13A63758-338D-48B8-8A87-AE0CD9962A55}"/>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183161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A9D0-A8B0-47A9-A947-F0C1CFB79E3A}"/>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C8AC4814-C27D-4D1A-9E0F-B1A483786F7A}"/>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4" name="Footer Placeholder 3">
            <a:extLst>
              <a:ext uri="{FF2B5EF4-FFF2-40B4-BE49-F238E27FC236}">
                <a16:creationId xmlns:a16="http://schemas.microsoft.com/office/drawing/2014/main" id="{CB596F1E-EAC4-4279-A5DB-912ECE66FD5C}"/>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9259615B-9293-4C51-B38C-3BE8E45067CE}"/>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4160996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445550-7DDC-434C-BB6B-EAEC0FCBD4BD}"/>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3" name="Footer Placeholder 2">
            <a:extLst>
              <a:ext uri="{FF2B5EF4-FFF2-40B4-BE49-F238E27FC236}">
                <a16:creationId xmlns:a16="http://schemas.microsoft.com/office/drawing/2014/main" id="{106283CF-6826-4114-BA0F-035B4B0807B7}"/>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932B6343-6B4A-4F56-B94B-CC5FC751DEA9}"/>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243703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6693-B1D6-412F-936B-007E8541C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9057932A-9B2A-4158-B368-0B72121561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086D33F1-654C-47D5-897F-D72B0BA02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53C3B9-D8F4-43A4-8511-E787AB536D4B}"/>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6" name="Footer Placeholder 5">
            <a:extLst>
              <a:ext uri="{FF2B5EF4-FFF2-40B4-BE49-F238E27FC236}">
                <a16:creationId xmlns:a16="http://schemas.microsoft.com/office/drawing/2014/main" id="{D4E2DB0D-E2BE-4947-B78E-FCA30238E027}"/>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E2F9A67-19C5-4BEA-A64D-EE55EEF8DE8F}"/>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2920304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B94D-46CE-4360-81AD-444D2CC3E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B06505BA-9872-496B-B464-561E89AEE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CB84CA2C-6587-42ED-B560-E8CA8D18B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86CA09-D804-4773-B0FF-795B09E943C8}"/>
              </a:ext>
            </a:extLst>
          </p:cNvPr>
          <p:cNvSpPr>
            <a:spLocks noGrp="1"/>
          </p:cNvSpPr>
          <p:nvPr>
            <p:ph type="dt" sz="half" idx="10"/>
          </p:nvPr>
        </p:nvSpPr>
        <p:spPr/>
        <p:txBody>
          <a:bodyPr/>
          <a:lstStyle/>
          <a:p>
            <a:fld id="{D9A0C596-8BCE-4BB2-98B2-13DE7A65BA29}" type="datetimeFigureOut">
              <a:rPr lang="nl-NL" smtClean="0"/>
              <a:t>8-6-2021</a:t>
            </a:fld>
            <a:endParaRPr lang="nl-NL"/>
          </a:p>
        </p:txBody>
      </p:sp>
      <p:sp>
        <p:nvSpPr>
          <p:cNvPr id="6" name="Footer Placeholder 5">
            <a:extLst>
              <a:ext uri="{FF2B5EF4-FFF2-40B4-BE49-F238E27FC236}">
                <a16:creationId xmlns:a16="http://schemas.microsoft.com/office/drawing/2014/main" id="{44E51BA4-995C-4B1B-90AE-8DF73E81690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E2410759-1930-4449-8BB6-4B42BCA72C4D}"/>
              </a:ext>
            </a:extLst>
          </p:cNvPr>
          <p:cNvSpPr>
            <a:spLocks noGrp="1"/>
          </p:cNvSpPr>
          <p:nvPr>
            <p:ph type="sldNum" sz="quarter" idx="12"/>
          </p:nvPr>
        </p:nvSpPr>
        <p:spPr/>
        <p:txBody>
          <a:bodyPr/>
          <a:lstStyle/>
          <a:p>
            <a:fld id="{026E22A9-AFCD-4682-B2C1-1B937E806ACF}" type="slidenum">
              <a:rPr lang="nl-NL" smtClean="0"/>
              <a:t>‹#›</a:t>
            </a:fld>
            <a:endParaRPr lang="nl-NL"/>
          </a:p>
        </p:txBody>
      </p:sp>
    </p:spTree>
    <p:extLst>
      <p:ext uri="{BB962C8B-B14F-4D97-AF65-F5344CB8AC3E}">
        <p14:creationId xmlns:p14="http://schemas.microsoft.com/office/powerpoint/2010/main" val="318580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9C5DAD-73AC-4494-86DC-F4255163EC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2B4A7D5-1DAC-4826-8CCA-6FF56494B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3120FDB-3276-4913-9094-3222B7EBA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0C596-8BCE-4BB2-98B2-13DE7A65BA29}" type="datetimeFigureOut">
              <a:rPr lang="nl-NL" smtClean="0"/>
              <a:t>8-6-2021</a:t>
            </a:fld>
            <a:endParaRPr lang="nl-NL"/>
          </a:p>
        </p:txBody>
      </p:sp>
      <p:sp>
        <p:nvSpPr>
          <p:cNvPr id="5" name="Footer Placeholder 4">
            <a:extLst>
              <a:ext uri="{FF2B5EF4-FFF2-40B4-BE49-F238E27FC236}">
                <a16:creationId xmlns:a16="http://schemas.microsoft.com/office/drawing/2014/main" id="{D5F4EC2E-437C-412A-B2D1-CC052A93CA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A8F58305-5CD7-4C10-AAC4-E711343E6E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E22A9-AFCD-4682-B2C1-1B937E806ACF}" type="slidenum">
              <a:rPr lang="nl-NL" smtClean="0"/>
              <a:t>‹#›</a:t>
            </a:fld>
            <a:endParaRPr lang="nl-NL"/>
          </a:p>
        </p:txBody>
      </p:sp>
    </p:spTree>
    <p:extLst>
      <p:ext uri="{BB962C8B-B14F-4D97-AF65-F5344CB8AC3E}">
        <p14:creationId xmlns:p14="http://schemas.microsoft.com/office/powerpoint/2010/main" val="2935037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ms-educatief.eu/posters/posters-lezen" TargetMode="External"/><Relationship Id="rId2" Type="http://schemas.openxmlformats.org/officeDocument/2006/relationships/hyperlink" Target="https://www.dms-educatief.eu/posters/motiverende-posters"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dms-educatief.eu/posters/motiverende-posters"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dms-educatief.eu/posters/posters-leze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dms-educatief.eu/posters/motiverende-posters"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dms-educatief.eu/posters/posters-lez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dms-educatief.eu/posters/motiverende-posters"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www.dms-educatief.eu/posters/posters-lez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dms-educatief.eu/product/1601100/vertelverhaal-belangeloos-pad"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dms-educatief.eu/posters/posters-lezen" TargetMode="External"/><Relationship Id="rId2" Type="http://schemas.openxmlformats.org/officeDocument/2006/relationships/hyperlink" Target="https://www.dms-educatief.eu/posters/motiverende-posters"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00B33D-BDDE-482C-A147-F15127E27CB7}"/>
              </a:ext>
            </a:extLst>
          </p:cNvPr>
          <p:cNvSpPr/>
          <p:nvPr/>
        </p:nvSpPr>
        <p:spPr>
          <a:xfrm>
            <a:off x="3091543" y="4375098"/>
            <a:ext cx="4868091" cy="369332"/>
          </a:xfrm>
          <a:prstGeom prst="rect">
            <a:avLst/>
          </a:prstGeom>
        </p:spPr>
        <p:txBody>
          <a:bodyPr wrap="square">
            <a:spAutoFit/>
          </a:bodyPr>
          <a:lstStyle/>
          <a:p>
            <a:pPr algn="ctr"/>
            <a:r>
              <a:rPr lang="en-150" dirty="0"/>
              <a:t>Gratis aa</a:t>
            </a:r>
            <a:r>
              <a:rPr lang="nl-NL" dirty="0"/>
              <a:t>n</a:t>
            </a:r>
            <a:r>
              <a:rPr lang="en-150" dirty="0"/>
              <a:t>g</a:t>
            </a:r>
            <a:r>
              <a:rPr lang="nl-NL" dirty="0"/>
              <a:t>e</a:t>
            </a:r>
            <a:r>
              <a:rPr lang="en-150" dirty="0"/>
              <a:t>b</a:t>
            </a:r>
            <a:r>
              <a:rPr lang="nl-NL" dirty="0"/>
              <a:t>o</a:t>
            </a:r>
            <a:r>
              <a:rPr lang="en-150" dirty="0"/>
              <a:t>d</a:t>
            </a:r>
            <a:r>
              <a:rPr lang="nl-NL" dirty="0"/>
              <a:t>e</a:t>
            </a:r>
            <a:r>
              <a:rPr lang="en-150" dirty="0"/>
              <a:t>n </a:t>
            </a:r>
            <a:r>
              <a:rPr lang="nl-NL" dirty="0"/>
              <a:t>d</a:t>
            </a:r>
            <a:r>
              <a:rPr lang="en-150" dirty="0"/>
              <a:t>o</a:t>
            </a:r>
            <a:r>
              <a:rPr lang="nl-NL" dirty="0"/>
              <a:t>o</a:t>
            </a:r>
            <a:r>
              <a:rPr lang="en-150" dirty="0"/>
              <a:t>r </a:t>
            </a:r>
            <a:r>
              <a:rPr lang="en-150" dirty="0">
                <a:hlinkClick r:id="rId2"/>
              </a:rPr>
              <a:t>www.dms-educatief.eu </a:t>
            </a:r>
            <a:endParaRPr lang="en-150" dirty="0">
              <a:hlinkClick r:id="rId3"/>
            </a:endParaRPr>
          </a:p>
        </p:txBody>
      </p:sp>
      <p:pic>
        <p:nvPicPr>
          <p:cNvPr id="11" name="Picture 10">
            <a:extLst>
              <a:ext uri="{FF2B5EF4-FFF2-40B4-BE49-F238E27FC236}">
                <a16:creationId xmlns:a16="http://schemas.microsoft.com/office/drawing/2014/main" id="{00C0EEC9-C3C4-479C-A4C3-A1ABA26FF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717" y="5306472"/>
            <a:ext cx="2166671" cy="957607"/>
          </a:xfrm>
          <a:prstGeom prst="rect">
            <a:avLst/>
          </a:prstGeom>
        </p:spPr>
      </p:pic>
      <p:pic>
        <p:nvPicPr>
          <p:cNvPr id="4" name="Picture 3">
            <a:extLst>
              <a:ext uri="{FF2B5EF4-FFF2-40B4-BE49-F238E27FC236}">
                <a16:creationId xmlns:a16="http://schemas.microsoft.com/office/drawing/2014/main" id="{24C279D4-CD70-44F1-9624-41E4721D24E3}"/>
              </a:ext>
            </a:extLst>
          </p:cNvPr>
          <p:cNvPicPr>
            <a:picLocks noChangeAspect="1"/>
          </p:cNvPicPr>
          <p:nvPr/>
        </p:nvPicPr>
        <p:blipFill>
          <a:blip r:embed="rId5"/>
          <a:stretch>
            <a:fillRect/>
          </a:stretch>
        </p:blipFill>
        <p:spPr>
          <a:xfrm>
            <a:off x="2280051" y="1587938"/>
            <a:ext cx="6639119" cy="1609483"/>
          </a:xfrm>
          <a:prstGeom prst="rect">
            <a:avLst/>
          </a:prstGeom>
        </p:spPr>
      </p:pic>
    </p:spTree>
    <p:extLst>
      <p:ext uri="{BB962C8B-B14F-4D97-AF65-F5344CB8AC3E}">
        <p14:creationId xmlns:p14="http://schemas.microsoft.com/office/powerpoint/2010/main" val="3201486340"/>
      </p:ext>
    </p:extLst>
  </p:cSld>
  <p:clrMapOvr>
    <a:masterClrMapping/>
  </p:clrMapOvr>
  <mc:AlternateContent xmlns:mc="http://schemas.openxmlformats.org/markup-compatibility/2006" xmlns:p14="http://schemas.microsoft.com/office/powerpoint/2010/main">
    <mc:Choice Requires="p14">
      <p:transition spd="slow" p14:dur="2000" advTm="6666"/>
    </mc:Choice>
    <mc:Fallback xmlns="">
      <p:transition spd="slow" advTm="666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B0FC3-941B-4A9B-BBE8-E88FC0EA0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87" y="0"/>
            <a:ext cx="9641826" cy="6858000"/>
          </a:xfrm>
          <a:prstGeom prst="rect">
            <a:avLst/>
          </a:prstGeom>
        </p:spPr>
      </p:pic>
    </p:spTree>
    <p:extLst>
      <p:ext uri="{BB962C8B-B14F-4D97-AF65-F5344CB8AC3E}">
        <p14:creationId xmlns:p14="http://schemas.microsoft.com/office/powerpoint/2010/main" val="2460519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3F9E4-1442-41F6-9FB8-E709605667BE}"/>
              </a:ext>
            </a:extLst>
          </p:cNvPr>
          <p:cNvSpPr>
            <a:spLocks noGrp="1"/>
          </p:cNvSpPr>
          <p:nvPr>
            <p:ph idx="1"/>
          </p:nvPr>
        </p:nvSpPr>
        <p:spPr>
          <a:xfrm>
            <a:off x="698862" y="885100"/>
            <a:ext cx="10515600" cy="4351338"/>
          </a:xfrm>
        </p:spPr>
        <p:txBody>
          <a:bodyPr>
            <a:normAutofit/>
          </a:bodyPr>
          <a:lstStyle/>
          <a:p>
            <a:r>
              <a:rPr lang="nl-NL" dirty="0"/>
              <a:t>De oude man glimlachte en zei: ’Toch klopt het, want ik ben pas gaan leven toen u vijfentwintig jaar geleden koning werd en iedereen een stukje land gaf om erop te</a:t>
            </a:r>
            <a:r>
              <a:rPr lang="en-150" dirty="0"/>
              <a:t> </a:t>
            </a:r>
            <a:r>
              <a:rPr lang="nl-NL" dirty="0"/>
              <a:t>verbouwen. Toen pas begon mijn leven. Wat u toen zaaide werpt nu zijn vruchten af.’ En hij gaf de koning een appel.</a:t>
            </a:r>
            <a:r>
              <a:rPr lang="en-150" dirty="0"/>
              <a:t> </a:t>
            </a:r>
            <a:r>
              <a:rPr lang="nl-NL" dirty="0"/>
              <a:t>De koning, blij om dit prachtige antwoord, lachte en gaf de man nog een geldstuk. ‘Ik ga nu snel terug naar mijn paleis, want als ik langer bij u blijf, wijze man, dan</a:t>
            </a:r>
            <a:r>
              <a:rPr lang="en-150" dirty="0"/>
              <a:t> </a:t>
            </a:r>
            <a:r>
              <a:rPr lang="nl-NL" dirty="0"/>
              <a:t>ben ik straks een arme koning.’</a:t>
            </a:r>
          </a:p>
        </p:txBody>
      </p:sp>
    </p:spTree>
    <p:extLst>
      <p:ext uri="{BB962C8B-B14F-4D97-AF65-F5344CB8AC3E}">
        <p14:creationId xmlns:p14="http://schemas.microsoft.com/office/powerpoint/2010/main" val="3253717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5BE4B-B6B6-448F-B8F9-E72786E8B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87" y="0"/>
            <a:ext cx="9641826" cy="6858000"/>
          </a:xfrm>
          <a:prstGeom prst="rect">
            <a:avLst/>
          </a:prstGeom>
        </p:spPr>
      </p:pic>
    </p:spTree>
    <p:extLst>
      <p:ext uri="{BB962C8B-B14F-4D97-AF65-F5344CB8AC3E}">
        <p14:creationId xmlns:p14="http://schemas.microsoft.com/office/powerpoint/2010/main" val="103223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3F9E4-1442-41F6-9FB8-E709605667BE}"/>
              </a:ext>
            </a:extLst>
          </p:cNvPr>
          <p:cNvSpPr>
            <a:spLocks noGrp="1"/>
          </p:cNvSpPr>
          <p:nvPr>
            <p:ph idx="1"/>
          </p:nvPr>
        </p:nvSpPr>
        <p:spPr>
          <a:xfrm>
            <a:off x="698862" y="885100"/>
            <a:ext cx="10515600" cy="4351338"/>
          </a:xfrm>
        </p:spPr>
        <p:txBody>
          <a:bodyPr>
            <a:normAutofit/>
          </a:bodyPr>
          <a:lstStyle/>
          <a:p>
            <a:r>
              <a:rPr lang="nl-NL" dirty="0"/>
              <a:t>De oude man ging verder met planten. Alleen plantte hij nu een jong rododendronplantje aan het einde van het pad. Belangeloos?</a:t>
            </a:r>
            <a:r>
              <a:rPr lang="en-150" dirty="0"/>
              <a:t> </a:t>
            </a:r>
            <a:r>
              <a:rPr lang="nl-NL" dirty="0"/>
              <a:t>De koning had altijd al veel respect gehad voor mensen die zich</a:t>
            </a:r>
            <a:r>
              <a:rPr lang="en-150" dirty="0"/>
              <a:t> </a:t>
            </a:r>
            <a:r>
              <a:rPr lang="nl-NL" dirty="0"/>
              <a:t>belangeloos en zonder geldelijke voordelen inzetten voor de natuur en mensen in zijn rijk.</a:t>
            </a:r>
            <a:r>
              <a:rPr lang="en-150" dirty="0"/>
              <a:t> </a:t>
            </a:r>
            <a:r>
              <a:rPr lang="nl-NL" dirty="0"/>
              <a:t>De koning wandelde nog regelmatig over het mooie pad. De oude man heeft hij nooit meer gezien, maar het verhaal over zijn ontmoeting met de wijze man vertelt hij aan iedereen die het maar wil horen.</a:t>
            </a:r>
          </a:p>
        </p:txBody>
      </p:sp>
    </p:spTree>
    <p:extLst>
      <p:ext uri="{BB962C8B-B14F-4D97-AF65-F5344CB8AC3E}">
        <p14:creationId xmlns:p14="http://schemas.microsoft.com/office/powerpoint/2010/main" val="60770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8DA19E-2DFC-4097-8C54-0AB3575D4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87" y="0"/>
            <a:ext cx="9641826" cy="6858000"/>
          </a:xfrm>
          <a:prstGeom prst="rect">
            <a:avLst/>
          </a:prstGeom>
        </p:spPr>
      </p:pic>
    </p:spTree>
    <p:extLst>
      <p:ext uri="{BB962C8B-B14F-4D97-AF65-F5344CB8AC3E}">
        <p14:creationId xmlns:p14="http://schemas.microsoft.com/office/powerpoint/2010/main" val="1838706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3F9E4-1442-41F6-9FB8-E709605667BE}"/>
              </a:ext>
            </a:extLst>
          </p:cNvPr>
          <p:cNvSpPr>
            <a:spLocks noGrp="1"/>
          </p:cNvSpPr>
          <p:nvPr>
            <p:ph idx="1"/>
          </p:nvPr>
        </p:nvSpPr>
        <p:spPr>
          <a:xfrm>
            <a:off x="698862" y="885100"/>
            <a:ext cx="10515600" cy="4351338"/>
          </a:xfrm>
        </p:spPr>
        <p:txBody>
          <a:bodyPr>
            <a:normAutofit lnSpcReduction="10000"/>
          </a:bodyPr>
          <a:lstStyle/>
          <a:p>
            <a:r>
              <a:rPr lang="nl-NL" dirty="0"/>
              <a:t>Ook plaatste de koning een bord aan het begin van het pad met het opschrift: ‘Belangeloos pad, voor alle hulpverleners, vrijwilligers, mantelzorgers en iedereen die zich belangeloos inzet voor anderen.’ Einde van een belangeloos pad of belangeloos werken aan een pad zonder einde.</a:t>
            </a:r>
          </a:p>
          <a:p>
            <a:endParaRPr lang="nl-NL" dirty="0"/>
          </a:p>
          <a:p>
            <a:pPr marL="0" indent="0">
              <a:buNone/>
            </a:pPr>
            <a:r>
              <a:rPr lang="nl-NL" dirty="0"/>
              <a:t>* Ter overdenking Elke school, bedrijf of instelling is vaak afhankelijk van vrijwilligers die belangeloos werken aan een betere toekomst voor hun kinderen of gemeenschap.</a:t>
            </a:r>
            <a:r>
              <a:rPr lang="en-150" dirty="0"/>
              <a:t> </a:t>
            </a:r>
            <a:r>
              <a:rPr lang="nl-NL" dirty="0"/>
              <a:t>Vertel hun dit verhaal of laat juist een kind dit voorlezen als dank en waardering voor hun goede werk, want zonder hen... </a:t>
            </a:r>
          </a:p>
        </p:txBody>
      </p:sp>
    </p:spTree>
    <p:extLst>
      <p:ext uri="{BB962C8B-B14F-4D97-AF65-F5344CB8AC3E}">
        <p14:creationId xmlns:p14="http://schemas.microsoft.com/office/powerpoint/2010/main" val="13669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0ED467-8142-40E2-B778-7AF538C7B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87" y="0"/>
            <a:ext cx="9641826" cy="6858000"/>
          </a:xfrm>
          <a:prstGeom prst="rect">
            <a:avLst/>
          </a:prstGeom>
        </p:spPr>
      </p:pic>
    </p:spTree>
    <p:extLst>
      <p:ext uri="{BB962C8B-B14F-4D97-AF65-F5344CB8AC3E}">
        <p14:creationId xmlns:p14="http://schemas.microsoft.com/office/powerpoint/2010/main" val="3750459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99CCB7A-150E-438A-949E-C1040DA181A3}"/>
              </a:ext>
            </a:extLst>
          </p:cNvPr>
          <p:cNvSpPr>
            <a:spLocks noGrp="1"/>
          </p:cNvSpPr>
          <p:nvPr>
            <p:ph idx="1"/>
          </p:nvPr>
        </p:nvSpPr>
        <p:spPr>
          <a:xfrm>
            <a:off x="766360" y="357720"/>
            <a:ext cx="10515600" cy="1187540"/>
          </a:xfrm>
        </p:spPr>
        <p:txBody>
          <a:bodyPr>
            <a:normAutofit lnSpcReduction="10000"/>
          </a:bodyPr>
          <a:lstStyle/>
          <a:p>
            <a:r>
              <a:rPr lang="nl-NL" dirty="0"/>
              <a:t>Dankzij jullie inzet van het afgelopen jaar kunnen we daar in de toekomst de vruchten van plukken.</a:t>
            </a:r>
            <a:r>
              <a:rPr lang="en-150" dirty="0"/>
              <a:t> </a:t>
            </a:r>
            <a:r>
              <a:rPr lang="nl-NL" dirty="0"/>
              <a:t>Iedereen bedankt voor de belangeloze inzet:</a:t>
            </a:r>
            <a:r>
              <a:rPr lang="en-150" dirty="0"/>
              <a:t> </a:t>
            </a:r>
            <a:r>
              <a:rPr lang="nl-NL" dirty="0"/>
              <a:t>ouders, vrijwilligers, </a:t>
            </a:r>
            <a:r>
              <a:rPr lang="en-150" dirty="0" err="1"/>
              <a:t>leerlingen</a:t>
            </a:r>
            <a:r>
              <a:rPr lang="nl-NL" dirty="0"/>
              <a:t> en docenten!</a:t>
            </a:r>
          </a:p>
        </p:txBody>
      </p:sp>
      <p:pic>
        <p:nvPicPr>
          <p:cNvPr id="5" name="Picture 4">
            <a:extLst>
              <a:ext uri="{FF2B5EF4-FFF2-40B4-BE49-F238E27FC236}">
                <a16:creationId xmlns:a16="http://schemas.microsoft.com/office/drawing/2014/main" id="{F1CE2550-9D74-4BC2-8FFF-E25483772186}"/>
              </a:ext>
            </a:extLst>
          </p:cNvPr>
          <p:cNvPicPr>
            <a:picLocks noChangeAspect="1"/>
          </p:cNvPicPr>
          <p:nvPr/>
        </p:nvPicPr>
        <p:blipFill>
          <a:blip r:embed="rId2"/>
          <a:stretch>
            <a:fillRect/>
          </a:stretch>
        </p:blipFill>
        <p:spPr>
          <a:xfrm>
            <a:off x="350885" y="1545260"/>
            <a:ext cx="10931075" cy="4871126"/>
          </a:xfrm>
          <a:prstGeom prst="rect">
            <a:avLst/>
          </a:prstGeom>
        </p:spPr>
      </p:pic>
    </p:spTree>
    <p:extLst>
      <p:ext uri="{BB962C8B-B14F-4D97-AF65-F5344CB8AC3E}">
        <p14:creationId xmlns:p14="http://schemas.microsoft.com/office/powerpoint/2010/main" val="593877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6E6A22-0CCD-4FAD-971F-921276BFF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7113" y="239880"/>
            <a:ext cx="4505957" cy="6378239"/>
          </a:xfrm>
          <a:prstGeom prst="rect">
            <a:avLst/>
          </a:prstGeom>
        </p:spPr>
      </p:pic>
      <p:sp>
        <p:nvSpPr>
          <p:cNvPr id="9" name="Rectangle 8">
            <a:extLst>
              <a:ext uri="{FF2B5EF4-FFF2-40B4-BE49-F238E27FC236}">
                <a16:creationId xmlns:a16="http://schemas.microsoft.com/office/drawing/2014/main" id="{78DBE58D-B9B2-4C9B-AC50-B8348B7941C0}"/>
              </a:ext>
            </a:extLst>
          </p:cNvPr>
          <p:cNvSpPr/>
          <p:nvPr/>
        </p:nvSpPr>
        <p:spPr>
          <a:xfrm>
            <a:off x="-80570" y="2653106"/>
            <a:ext cx="4868091" cy="646331"/>
          </a:xfrm>
          <a:prstGeom prst="rect">
            <a:avLst/>
          </a:prstGeom>
        </p:spPr>
        <p:txBody>
          <a:bodyPr wrap="square">
            <a:spAutoFit/>
          </a:bodyPr>
          <a:lstStyle/>
          <a:p>
            <a:pPr algn="ctr"/>
            <a:r>
              <a:rPr lang="nl-NL" dirty="0"/>
              <a:t>B</a:t>
            </a:r>
            <a:r>
              <a:rPr lang="en-150" dirty="0"/>
              <a:t>e</a:t>
            </a:r>
            <a:r>
              <a:rPr lang="nl-NL" dirty="0"/>
              <a:t>d</a:t>
            </a:r>
            <a:r>
              <a:rPr lang="en-150" dirty="0"/>
              <a:t>a</a:t>
            </a:r>
            <a:r>
              <a:rPr lang="nl-NL" dirty="0"/>
              <a:t>n</a:t>
            </a:r>
            <a:r>
              <a:rPr lang="en-150" dirty="0"/>
              <a:t>k</a:t>
            </a:r>
            <a:r>
              <a:rPr lang="nl-NL" dirty="0"/>
              <a:t>k</a:t>
            </a:r>
            <a:r>
              <a:rPr lang="en-150" dirty="0"/>
              <a:t>a</a:t>
            </a:r>
            <a:r>
              <a:rPr lang="nl-NL" dirty="0"/>
              <a:t>a</a:t>
            </a:r>
            <a:r>
              <a:rPr lang="en-150" dirty="0"/>
              <a:t>r</a:t>
            </a:r>
            <a:r>
              <a:rPr lang="nl-NL" dirty="0"/>
              <a:t>t</a:t>
            </a:r>
            <a:r>
              <a:rPr lang="en-150" dirty="0"/>
              <a:t> </a:t>
            </a:r>
            <a:r>
              <a:rPr lang="nl-NL" dirty="0"/>
              <a:t>A</a:t>
            </a:r>
            <a:r>
              <a:rPr lang="en-150" dirty="0"/>
              <a:t>3 </a:t>
            </a:r>
          </a:p>
          <a:p>
            <a:pPr algn="ctr"/>
            <a:r>
              <a:rPr lang="en-150" dirty="0">
                <a:hlinkClick r:id="rId3"/>
              </a:rPr>
              <a:t>www.dms-educatief.eu</a:t>
            </a:r>
            <a:endParaRPr lang="en-150" dirty="0">
              <a:hlinkClick r:id="rId4"/>
            </a:endParaRPr>
          </a:p>
        </p:txBody>
      </p:sp>
    </p:spTree>
    <p:extLst>
      <p:ext uri="{BB962C8B-B14F-4D97-AF65-F5344CB8AC3E}">
        <p14:creationId xmlns:p14="http://schemas.microsoft.com/office/powerpoint/2010/main" val="1133420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284D20-8DAA-41C6-830E-B637DAAD59F5}"/>
              </a:ext>
            </a:extLst>
          </p:cNvPr>
          <p:cNvPicPr>
            <a:picLocks noChangeAspect="1"/>
          </p:cNvPicPr>
          <p:nvPr/>
        </p:nvPicPr>
        <p:blipFill>
          <a:blip r:embed="rId2"/>
          <a:stretch>
            <a:fillRect/>
          </a:stretch>
        </p:blipFill>
        <p:spPr>
          <a:xfrm>
            <a:off x="3183486" y="444749"/>
            <a:ext cx="8437595" cy="5968501"/>
          </a:xfrm>
          <a:prstGeom prst="rect">
            <a:avLst/>
          </a:prstGeom>
        </p:spPr>
      </p:pic>
      <p:sp>
        <p:nvSpPr>
          <p:cNvPr id="6" name="Rectangle 5">
            <a:extLst>
              <a:ext uri="{FF2B5EF4-FFF2-40B4-BE49-F238E27FC236}">
                <a16:creationId xmlns:a16="http://schemas.microsoft.com/office/drawing/2014/main" id="{3D1763FE-5818-4251-8372-3560FB562E3A}"/>
              </a:ext>
            </a:extLst>
          </p:cNvPr>
          <p:cNvSpPr/>
          <p:nvPr/>
        </p:nvSpPr>
        <p:spPr>
          <a:xfrm>
            <a:off x="-856053" y="2986735"/>
            <a:ext cx="4868091" cy="646331"/>
          </a:xfrm>
          <a:prstGeom prst="rect">
            <a:avLst/>
          </a:prstGeom>
        </p:spPr>
        <p:txBody>
          <a:bodyPr wrap="square">
            <a:spAutoFit/>
          </a:bodyPr>
          <a:lstStyle/>
          <a:p>
            <a:pPr algn="ctr"/>
            <a:r>
              <a:rPr lang="nl-NL" dirty="0"/>
              <a:t>B</a:t>
            </a:r>
            <a:r>
              <a:rPr lang="en-150" dirty="0"/>
              <a:t>e</a:t>
            </a:r>
            <a:r>
              <a:rPr lang="nl-NL" dirty="0"/>
              <a:t>d</a:t>
            </a:r>
            <a:r>
              <a:rPr lang="en-150" dirty="0"/>
              <a:t>a</a:t>
            </a:r>
            <a:r>
              <a:rPr lang="nl-NL" dirty="0"/>
              <a:t>n</a:t>
            </a:r>
            <a:r>
              <a:rPr lang="en-150" dirty="0"/>
              <a:t>k</a:t>
            </a:r>
            <a:r>
              <a:rPr lang="nl-NL" dirty="0"/>
              <a:t>k</a:t>
            </a:r>
            <a:r>
              <a:rPr lang="en-150" dirty="0"/>
              <a:t>a</a:t>
            </a:r>
            <a:r>
              <a:rPr lang="nl-NL" dirty="0"/>
              <a:t>a</a:t>
            </a:r>
            <a:r>
              <a:rPr lang="en-150" dirty="0"/>
              <a:t>r</a:t>
            </a:r>
            <a:r>
              <a:rPr lang="nl-NL" dirty="0"/>
              <a:t>t</a:t>
            </a:r>
            <a:r>
              <a:rPr lang="en-150" dirty="0"/>
              <a:t> </a:t>
            </a:r>
            <a:r>
              <a:rPr lang="nl-NL" dirty="0"/>
              <a:t>A</a:t>
            </a:r>
            <a:r>
              <a:rPr lang="en-150" dirty="0"/>
              <a:t>3 </a:t>
            </a:r>
          </a:p>
          <a:p>
            <a:pPr algn="ctr"/>
            <a:r>
              <a:rPr lang="en-150" dirty="0">
                <a:hlinkClick r:id="rId3"/>
              </a:rPr>
              <a:t>www.dms-educatief.eu</a:t>
            </a:r>
            <a:endParaRPr lang="en-150" dirty="0">
              <a:hlinkClick r:id="rId4"/>
            </a:endParaRPr>
          </a:p>
        </p:txBody>
      </p:sp>
    </p:spTree>
    <p:extLst>
      <p:ext uri="{BB962C8B-B14F-4D97-AF65-F5344CB8AC3E}">
        <p14:creationId xmlns:p14="http://schemas.microsoft.com/office/powerpoint/2010/main" val="1043876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D91D2-B8D0-4524-B605-A80879CCD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87" y="0"/>
            <a:ext cx="9641826" cy="6858000"/>
          </a:xfrm>
          <a:prstGeom prst="rect">
            <a:avLst/>
          </a:prstGeom>
        </p:spPr>
      </p:pic>
    </p:spTree>
    <p:extLst>
      <p:ext uri="{BB962C8B-B14F-4D97-AF65-F5344CB8AC3E}">
        <p14:creationId xmlns:p14="http://schemas.microsoft.com/office/powerpoint/2010/main" val="2799256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F20CF-2F62-4297-8F62-28E2F66EE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635" y="285002"/>
            <a:ext cx="4436593" cy="6287995"/>
          </a:xfrm>
          <a:prstGeom prst="rect">
            <a:avLst/>
          </a:prstGeom>
        </p:spPr>
      </p:pic>
      <p:sp>
        <p:nvSpPr>
          <p:cNvPr id="6" name="Rectangle 5">
            <a:extLst>
              <a:ext uri="{FF2B5EF4-FFF2-40B4-BE49-F238E27FC236}">
                <a16:creationId xmlns:a16="http://schemas.microsoft.com/office/drawing/2014/main" id="{19A54188-25F7-4BB6-99F6-0B8A926152D8}"/>
              </a:ext>
            </a:extLst>
          </p:cNvPr>
          <p:cNvSpPr/>
          <p:nvPr/>
        </p:nvSpPr>
        <p:spPr>
          <a:xfrm>
            <a:off x="-126274" y="2888238"/>
            <a:ext cx="4868091" cy="646331"/>
          </a:xfrm>
          <a:prstGeom prst="rect">
            <a:avLst/>
          </a:prstGeom>
        </p:spPr>
        <p:txBody>
          <a:bodyPr wrap="square">
            <a:spAutoFit/>
          </a:bodyPr>
          <a:lstStyle/>
          <a:p>
            <a:pPr algn="ctr"/>
            <a:r>
              <a:rPr lang="nl-NL" dirty="0"/>
              <a:t>B</a:t>
            </a:r>
            <a:r>
              <a:rPr lang="en-150" dirty="0"/>
              <a:t>e</a:t>
            </a:r>
            <a:r>
              <a:rPr lang="nl-NL" dirty="0"/>
              <a:t>d</a:t>
            </a:r>
            <a:r>
              <a:rPr lang="en-150" dirty="0"/>
              <a:t>a</a:t>
            </a:r>
            <a:r>
              <a:rPr lang="nl-NL" dirty="0"/>
              <a:t>n</a:t>
            </a:r>
            <a:r>
              <a:rPr lang="en-150" dirty="0"/>
              <a:t>k</a:t>
            </a:r>
            <a:r>
              <a:rPr lang="nl-NL" dirty="0"/>
              <a:t>k</a:t>
            </a:r>
            <a:r>
              <a:rPr lang="en-150" dirty="0"/>
              <a:t>a</a:t>
            </a:r>
            <a:r>
              <a:rPr lang="nl-NL" dirty="0"/>
              <a:t>a</a:t>
            </a:r>
            <a:r>
              <a:rPr lang="en-150" dirty="0"/>
              <a:t>r</a:t>
            </a:r>
            <a:r>
              <a:rPr lang="nl-NL" dirty="0"/>
              <a:t>t</a:t>
            </a:r>
            <a:r>
              <a:rPr lang="en-150" dirty="0"/>
              <a:t> </a:t>
            </a:r>
            <a:r>
              <a:rPr lang="nl-NL" dirty="0"/>
              <a:t>A</a:t>
            </a:r>
            <a:r>
              <a:rPr lang="en-150" dirty="0"/>
              <a:t>3 </a:t>
            </a:r>
          </a:p>
          <a:p>
            <a:pPr algn="ctr"/>
            <a:r>
              <a:rPr lang="en-150" dirty="0">
                <a:hlinkClick r:id="rId3"/>
              </a:rPr>
              <a:t>www.dms-educatief.eu</a:t>
            </a:r>
            <a:endParaRPr lang="en-150" dirty="0">
              <a:hlinkClick r:id="rId4"/>
            </a:endParaRPr>
          </a:p>
        </p:txBody>
      </p:sp>
    </p:spTree>
    <p:extLst>
      <p:ext uri="{BB962C8B-B14F-4D97-AF65-F5344CB8AC3E}">
        <p14:creationId xmlns:p14="http://schemas.microsoft.com/office/powerpoint/2010/main" val="2946215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DC9920-557A-4BB7-A493-7F6F9085D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95" y="1587435"/>
            <a:ext cx="4996521" cy="2984564"/>
          </a:xfrm>
          <a:prstGeom prst="rect">
            <a:avLst/>
          </a:prstGeom>
        </p:spPr>
      </p:pic>
      <p:pic>
        <p:nvPicPr>
          <p:cNvPr id="6" name="Picture 5">
            <a:extLst>
              <a:ext uri="{FF2B5EF4-FFF2-40B4-BE49-F238E27FC236}">
                <a16:creationId xmlns:a16="http://schemas.microsoft.com/office/drawing/2014/main" id="{026C98A9-3045-4F01-A2A6-A3CC0C912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351" y="533699"/>
            <a:ext cx="5836818" cy="4151589"/>
          </a:xfrm>
          <a:prstGeom prst="rect">
            <a:avLst/>
          </a:prstGeom>
        </p:spPr>
      </p:pic>
      <p:sp>
        <p:nvSpPr>
          <p:cNvPr id="9" name="Content Placeholder 2">
            <a:extLst>
              <a:ext uri="{FF2B5EF4-FFF2-40B4-BE49-F238E27FC236}">
                <a16:creationId xmlns:a16="http://schemas.microsoft.com/office/drawing/2014/main" id="{4674A809-A3EA-49F8-A8E6-4CACC57C5CCF}"/>
              </a:ext>
            </a:extLst>
          </p:cNvPr>
          <p:cNvSpPr>
            <a:spLocks noGrp="1"/>
          </p:cNvSpPr>
          <p:nvPr>
            <p:ph idx="1"/>
          </p:nvPr>
        </p:nvSpPr>
        <p:spPr>
          <a:xfrm>
            <a:off x="1230086" y="5012963"/>
            <a:ext cx="9150531" cy="1196249"/>
          </a:xfrm>
        </p:spPr>
        <p:txBody>
          <a:bodyPr/>
          <a:lstStyle/>
          <a:p>
            <a:r>
              <a:rPr lang="nl-NL" dirty="0"/>
              <a:t>Dit verhaal is ook </a:t>
            </a:r>
            <a:r>
              <a:rPr lang="en-150" dirty="0"/>
              <a:t>a</a:t>
            </a:r>
            <a:r>
              <a:rPr lang="nl-NL" dirty="0"/>
              <a:t>l</a:t>
            </a:r>
            <a:r>
              <a:rPr lang="en-150" dirty="0"/>
              <a:t>s </a:t>
            </a:r>
            <a:r>
              <a:rPr lang="nl-NL" dirty="0"/>
              <a:t>kamishibai vertelverhaal verkrijgbaar.</a:t>
            </a:r>
            <a:r>
              <a:rPr lang="en-150" dirty="0"/>
              <a:t> </a:t>
            </a:r>
            <a:r>
              <a:rPr lang="nl-NL" dirty="0"/>
              <a:t>Z</a:t>
            </a:r>
            <a:r>
              <a:rPr lang="en-150" dirty="0" err="1"/>
              <a:t>i</a:t>
            </a:r>
            <a:r>
              <a:rPr lang="nl-NL" dirty="0"/>
              <a:t>e</a:t>
            </a:r>
            <a:r>
              <a:rPr lang="en-150" dirty="0"/>
              <a:t> </a:t>
            </a:r>
            <a:r>
              <a:rPr lang="nl-NL" dirty="0">
                <a:hlinkClick r:id="rId4"/>
              </a:rPr>
              <a:t>b</a:t>
            </a:r>
            <a:r>
              <a:rPr lang="en-150" dirty="0">
                <a:hlinkClick r:id="rId4"/>
              </a:rPr>
              <a:t>e</a:t>
            </a:r>
            <a:r>
              <a:rPr lang="nl-NL" dirty="0">
                <a:hlinkClick r:id="rId4"/>
              </a:rPr>
              <a:t>l</a:t>
            </a:r>
            <a:r>
              <a:rPr lang="en-150" dirty="0">
                <a:hlinkClick r:id="rId4"/>
              </a:rPr>
              <a:t>a</a:t>
            </a:r>
            <a:r>
              <a:rPr lang="nl-NL" dirty="0">
                <a:hlinkClick r:id="rId4"/>
              </a:rPr>
              <a:t>n</a:t>
            </a:r>
            <a:r>
              <a:rPr lang="en-150" dirty="0">
                <a:hlinkClick r:id="rId4"/>
              </a:rPr>
              <a:t>g</a:t>
            </a:r>
            <a:r>
              <a:rPr lang="nl-NL" dirty="0">
                <a:hlinkClick r:id="rId4"/>
              </a:rPr>
              <a:t>e</a:t>
            </a:r>
            <a:r>
              <a:rPr lang="en-150" dirty="0">
                <a:hlinkClick r:id="rId4"/>
              </a:rPr>
              <a:t>l</a:t>
            </a:r>
            <a:r>
              <a:rPr lang="nl-NL" dirty="0">
                <a:hlinkClick r:id="rId4"/>
              </a:rPr>
              <a:t>o</a:t>
            </a:r>
            <a:r>
              <a:rPr lang="en-150" dirty="0">
                <a:hlinkClick r:id="rId4"/>
              </a:rPr>
              <a:t>o</a:t>
            </a:r>
            <a:r>
              <a:rPr lang="nl-NL" dirty="0">
                <a:hlinkClick r:id="rId4"/>
              </a:rPr>
              <a:t>s</a:t>
            </a:r>
            <a:r>
              <a:rPr lang="en-150" dirty="0">
                <a:hlinkClick r:id="rId4"/>
              </a:rPr>
              <a:t> p</a:t>
            </a:r>
            <a:r>
              <a:rPr lang="nl-NL" dirty="0">
                <a:hlinkClick r:id="rId4"/>
              </a:rPr>
              <a:t>a</a:t>
            </a:r>
            <a:r>
              <a:rPr lang="en-150" dirty="0">
                <a:hlinkClick r:id="rId4"/>
              </a:rPr>
              <a:t>d</a:t>
            </a:r>
            <a:endParaRPr lang="nl-NL" dirty="0"/>
          </a:p>
        </p:txBody>
      </p:sp>
    </p:spTree>
    <p:extLst>
      <p:ext uri="{BB962C8B-B14F-4D97-AF65-F5344CB8AC3E}">
        <p14:creationId xmlns:p14="http://schemas.microsoft.com/office/powerpoint/2010/main" val="401429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00B33D-BDDE-482C-A147-F15127E27CB7}"/>
              </a:ext>
            </a:extLst>
          </p:cNvPr>
          <p:cNvSpPr/>
          <p:nvPr/>
        </p:nvSpPr>
        <p:spPr>
          <a:xfrm>
            <a:off x="3091543" y="4375098"/>
            <a:ext cx="4868091" cy="369332"/>
          </a:xfrm>
          <a:prstGeom prst="rect">
            <a:avLst/>
          </a:prstGeom>
        </p:spPr>
        <p:txBody>
          <a:bodyPr wrap="square">
            <a:spAutoFit/>
          </a:bodyPr>
          <a:lstStyle/>
          <a:p>
            <a:pPr algn="ctr"/>
            <a:r>
              <a:rPr lang="en-150" dirty="0"/>
              <a:t>Gratis aa</a:t>
            </a:r>
            <a:r>
              <a:rPr lang="nl-NL" dirty="0"/>
              <a:t>n</a:t>
            </a:r>
            <a:r>
              <a:rPr lang="en-150" dirty="0"/>
              <a:t>g</a:t>
            </a:r>
            <a:r>
              <a:rPr lang="nl-NL" dirty="0"/>
              <a:t>e</a:t>
            </a:r>
            <a:r>
              <a:rPr lang="en-150" dirty="0"/>
              <a:t>b</a:t>
            </a:r>
            <a:r>
              <a:rPr lang="nl-NL" dirty="0"/>
              <a:t>o</a:t>
            </a:r>
            <a:r>
              <a:rPr lang="en-150" dirty="0"/>
              <a:t>d</a:t>
            </a:r>
            <a:r>
              <a:rPr lang="nl-NL" dirty="0"/>
              <a:t>e</a:t>
            </a:r>
            <a:r>
              <a:rPr lang="en-150" dirty="0"/>
              <a:t>n </a:t>
            </a:r>
            <a:r>
              <a:rPr lang="nl-NL" dirty="0"/>
              <a:t>d</a:t>
            </a:r>
            <a:r>
              <a:rPr lang="en-150" dirty="0"/>
              <a:t>o</a:t>
            </a:r>
            <a:r>
              <a:rPr lang="nl-NL" dirty="0"/>
              <a:t>o</a:t>
            </a:r>
            <a:r>
              <a:rPr lang="en-150" dirty="0"/>
              <a:t>r </a:t>
            </a:r>
            <a:r>
              <a:rPr lang="en-150" dirty="0">
                <a:hlinkClick r:id="rId2"/>
              </a:rPr>
              <a:t>www.dms-educatief.eu </a:t>
            </a:r>
            <a:endParaRPr lang="en-150" dirty="0">
              <a:hlinkClick r:id="rId3"/>
            </a:endParaRPr>
          </a:p>
        </p:txBody>
      </p:sp>
      <p:pic>
        <p:nvPicPr>
          <p:cNvPr id="11" name="Picture 10">
            <a:extLst>
              <a:ext uri="{FF2B5EF4-FFF2-40B4-BE49-F238E27FC236}">
                <a16:creationId xmlns:a16="http://schemas.microsoft.com/office/drawing/2014/main" id="{00C0EEC9-C3C4-479C-A4C3-A1ABA26FF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717" y="5306472"/>
            <a:ext cx="2166671" cy="957607"/>
          </a:xfrm>
          <a:prstGeom prst="rect">
            <a:avLst/>
          </a:prstGeom>
        </p:spPr>
      </p:pic>
      <p:pic>
        <p:nvPicPr>
          <p:cNvPr id="4" name="Picture 3">
            <a:extLst>
              <a:ext uri="{FF2B5EF4-FFF2-40B4-BE49-F238E27FC236}">
                <a16:creationId xmlns:a16="http://schemas.microsoft.com/office/drawing/2014/main" id="{24C279D4-CD70-44F1-9624-41E4721D24E3}"/>
              </a:ext>
            </a:extLst>
          </p:cNvPr>
          <p:cNvPicPr>
            <a:picLocks noChangeAspect="1"/>
          </p:cNvPicPr>
          <p:nvPr/>
        </p:nvPicPr>
        <p:blipFill>
          <a:blip r:embed="rId5"/>
          <a:stretch>
            <a:fillRect/>
          </a:stretch>
        </p:blipFill>
        <p:spPr>
          <a:xfrm>
            <a:off x="2280051" y="1587938"/>
            <a:ext cx="6639119" cy="1609483"/>
          </a:xfrm>
          <a:prstGeom prst="rect">
            <a:avLst/>
          </a:prstGeom>
        </p:spPr>
      </p:pic>
    </p:spTree>
    <p:extLst>
      <p:ext uri="{BB962C8B-B14F-4D97-AF65-F5344CB8AC3E}">
        <p14:creationId xmlns:p14="http://schemas.microsoft.com/office/powerpoint/2010/main" val="4265170271"/>
      </p:ext>
    </p:extLst>
  </p:cSld>
  <p:clrMapOvr>
    <a:masterClrMapping/>
  </p:clrMapOvr>
  <mc:AlternateContent xmlns:mc="http://schemas.openxmlformats.org/markup-compatibility/2006" xmlns:p14="http://schemas.microsoft.com/office/powerpoint/2010/main">
    <mc:Choice Requires="p14">
      <p:transition spd="slow" p14:dur="2000" advTm="6666"/>
    </mc:Choice>
    <mc:Fallback xmlns="">
      <p:transition spd="slow" advTm="6666"/>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3F9E4-1442-41F6-9FB8-E709605667BE}"/>
              </a:ext>
            </a:extLst>
          </p:cNvPr>
          <p:cNvSpPr>
            <a:spLocks noGrp="1"/>
          </p:cNvSpPr>
          <p:nvPr>
            <p:ph idx="1"/>
          </p:nvPr>
        </p:nvSpPr>
        <p:spPr>
          <a:xfrm>
            <a:off x="698862" y="885100"/>
            <a:ext cx="10515600" cy="4351338"/>
          </a:xfrm>
        </p:spPr>
        <p:txBody>
          <a:bodyPr/>
          <a:lstStyle/>
          <a:p>
            <a:r>
              <a:rPr lang="nl-NL" dirty="0"/>
              <a:t>Op een dag besloot een koning een wandeling te maken. Hij was die dag vijfentwintig jaar koning en had gehoord dat er een pad achter zijn paleis liep,met rododendrons die nu prachtig in bloei stonden. Hij had hard gewerkt en met zijn rijk ging het heel goed. Hij had zo’n wandeling al lang niet meer gemaakt, dus een welverdiende wandeling in de natuur zou hem goed doen, dacht hij.</a:t>
            </a:r>
            <a:r>
              <a:rPr lang="en-150" dirty="0"/>
              <a:t> </a:t>
            </a:r>
            <a:r>
              <a:rPr lang="nl-NL" dirty="0"/>
              <a:t>Hij volgde nu al geruime tijd het prachtige pad met de bloeiende rododendrons die ook nog eens heerlijk roken. Wie heeft toch al deze kleurige planten, geplant dacht hij en waar leidt dit pad heen?</a:t>
            </a:r>
          </a:p>
        </p:txBody>
      </p:sp>
    </p:spTree>
    <p:extLst>
      <p:ext uri="{BB962C8B-B14F-4D97-AF65-F5344CB8AC3E}">
        <p14:creationId xmlns:p14="http://schemas.microsoft.com/office/powerpoint/2010/main" val="40584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01EC9-4276-457D-8B71-6CDCC1897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87" y="0"/>
            <a:ext cx="9641826" cy="6858000"/>
          </a:xfrm>
          <a:prstGeom prst="rect">
            <a:avLst/>
          </a:prstGeom>
        </p:spPr>
      </p:pic>
    </p:spTree>
    <p:extLst>
      <p:ext uri="{BB962C8B-B14F-4D97-AF65-F5344CB8AC3E}">
        <p14:creationId xmlns:p14="http://schemas.microsoft.com/office/powerpoint/2010/main" val="3455784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3F9E4-1442-41F6-9FB8-E709605667BE}"/>
              </a:ext>
            </a:extLst>
          </p:cNvPr>
          <p:cNvSpPr>
            <a:spLocks noGrp="1"/>
          </p:cNvSpPr>
          <p:nvPr>
            <p:ph idx="1"/>
          </p:nvPr>
        </p:nvSpPr>
        <p:spPr>
          <a:xfrm>
            <a:off x="698862" y="885100"/>
            <a:ext cx="10515600" cy="4351338"/>
          </a:xfrm>
        </p:spPr>
        <p:txBody>
          <a:bodyPr/>
          <a:lstStyle/>
          <a:p>
            <a:r>
              <a:rPr lang="nl-NL" dirty="0"/>
              <a:t>Aan het einde van het pad zag hij een prachtig bloemenveld met een open plek waar een oude man met veel moeite een appelboom plantte.</a:t>
            </a:r>
            <a:r>
              <a:rPr lang="en-150" dirty="0"/>
              <a:t> </a:t>
            </a:r>
            <a:r>
              <a:rPr lang="nl-NL" dirty="0"/>
              <a:t>Hij sprak de man aan en zei: ‘Beste man waarom plant u die boom? Het zal nog jaren duren voordat die boom vruchten draagt. U zult er zelf waarschijnlijk nooit de vruchten van kunnen plukken.’</a:t>
            </a:r>
          </a:p>
        </p:txBody>
      </p:sp>
    </p:spTree>
    <p:extLst>
      <p:ext uri="{BB962C8B-B14F-4D97-AF65-F5344CB8AC3E}">
        <p14:creationId xmlns:p14="http://schemas.microsoft.com/office/powerpoint/2010/main" val="2812387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906E7-068D-4537-A1CD-41A105DF9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87" y="0"/>
            <a:ext cx="9641826" cy="6858000"/>
          </a:xfrm>
          <a:prstGeom prst="rect">
            <a:avLst/>
          </a:prstGeom>
        </p:spPr>
      </p:pic>
    </p:spTree>
    <p:extLst>
      <p:ext uri="{BB962C8B-B14F-4D97-AF65-F5344CB8AC3E}">
        <p14:creationId xmlns:p14="http://schemas.microsoft.com/office/powerpoint/2010/main" val="333595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3F9E4-1442-41F6-9FB8-E709605667BE}"/>
              </a:ext>
            </a:extLst>
          </p:cNvPr>
          <p:cNvSpPr>
            <a:spLocks noGrp="1"/>
          </p:cNvSpPr>
          <p:nvPr>
            <p:ph idx="1"/>
          </p:nvPr>
        </p:nvSpPr>
        <p:spPr>
          <a:xfrm>
            <a:off x="698862" y="885100"/>
            <a:ext cx="10515600" cy="4351338"/>
          </a:xfrm>
        </p:spPr>
        <p:txBody>
          <a:bodyPr>
            <a:normAutofit/>
          </a:bodyPr>
          <a:lstStyle/>
          <a:p>
            <a:r>
              <a:rPr lang="nl-NL" dirty="0"/>
              <a:t>De oude man stond op, boog voor de koning, ging respectvol zitten en zei: ‘Beste koning, met alle respect, ik zal waarschijnlijk de vruchten nooit plukken, maar mijn</a:t>
            </a:r>
            <a:r>
              <a:rPr lang="en-150" dirty="0"/>
              <a:t> </a:t>
            </a:r>
            <a:r>
              <a:rPr lang="nl-NL" dirty="0"/>
              <a:t>kinderen en kleinkinderen zullen er de vruchten van plukken. Daarom plant ik deze boom.’</a:t>
            </a:r>
            <a:r>
              <a:rPr lang="en-150" dirty="0"/>
              <a:t> </a:t>
            </a:r>
            <a:r>
              <a:rPr lang="nl-NL" dirty="0"/>
              <a:t>De koning, verbaasd over dit mooie antwoord, gaf de man een geldstuk. De man antwoordde daarop: ‘Mijn dank, beste koning, nu heb ik de boom nog maar net geplant en hij werpt al zijn vruchten af.’ </a:t>
            </a:r>
          </a:p>
        </p:txBody>
      </p:sp>
    </p:spTree>
    <p:extLst>
      <p:ext uri="{BB962C8B-B14F-4D97-AF65-F5344CB8AC3E}">
        <p14:creationId xmlns:p14="http://schemas.microsoft.com/office/powerpoint/2010/main" val="200971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31123-1194-4DE3-9DD8-6A6F00802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87" y="0"/>
            <a:ext cx="9641826" cy="6858000"/>
          </a:xfrm>
          <a:prstGeom prst="rect">
            <a:avLst/>
          </a:prstGeom>
        </p:spPr>
      </p:pic>
    </p:spTree>
    <p:extLst>
      <p:ext uri="{BB962C8B-B14F-4D97-AF65-F5344CB8AC3E}">
        <p14:creationId xmlns:p14="http://schemas.microsoft.com/office/powerpoint/2010/main" val="128695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3F9E4-1442-41F6-9FB8-E709605667BE}"/>
              </a:ext>
            </a:extLst>
          </p:cNvPr>
          <p:cNvSpPr>
            <a:spLocks noGrp="1"/>
          </p:cNvSpPr>
          <p:nvPr>
            <p:ph idx="1"/>
          </p:nvPr>
        </p:nvSpPr>
        <p:spPr>
          <a:xfrm>
            <a:off x="698862" y="885100"/>
            <a:ext cx="10515600" cy="4351338"/>
          </a:xfrm>
        </p:spPr>
        <p:txBody>
          <a:bodyPr/>
          <a:lstStyle/>
          <a:p>
            <a:r>
              <a:rPr lang="nl-NL" dirty="0"/>
              <a:t>De koning, weer verbaasd over zijn wijze antwoord, gaf de oude man opnieuw een geldstuk en vroeg: ‘Beste man, u ziet er erg oud uit. Mag ik u vragen hoe oud u</a:t>
            </a:r>
            <a:r>
              <a:rPr lang="en-150" dirty="0"/>
              <a:t> </a:t>
            </a:r>
            <a:r>
              <a:rPr lang="nl-NL" dirty="0"/>
              <a:t>eigenlijk bent?’ De oude man die amper nog kon staan zei fier: ‘Ik ben pas vijfentwintig jaar geworden, beste koning.’ De koning, verrast door dit antwoord, werd een beetje boos en antwoordde: ‘Neemt u mij in de maling? U kunt geen vijfentwintig jaar zijn, u moet veel en veel ouder zijn.’ </a:t>
            </a:r>
          </a:p>
        </p:txBody>
      </p:sp>
    </p:spTree>
    <p:extLst>
      <p:ext uri="{BB962C8B-B14F-4D97-AF65-F5344CB8AC3E}">
        <p14:creationId xmlns:p14="http://schemas.microsoft.com/office/powerpoint/2010/main" val="2615070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827</Words>
  <Application>Microsoft Office PowerPoint</Application>
  <PresentationFormat>Widescreen</PresentationFormat>
  <Paragraphs>19</Paragraphs>
  <Slides>22</Slides>
  <Notes>0</Notes>
  <HiddenSlides>7</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Belangeloos pad</dc:title>
  <dc:creator>Herman Vos</dc:creator>
  <cp:lastModifiedBy>Herman Vos</cp:lastModifiedBy>
  <cp:revision>15</cp:revision>
  <dcterms:created xsi:type="dcterms:W3CDTF">2021-06-07T14:09:45Z</dcterms:created>
  <dcterms:modified xsi:type="dcterms:W3CDTF">2021-06-08T05:55:37Z</dcterms:modified>
</cp:coreProperties>
</file>